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8" r:id="rId2"/>
    <p:sldId id="289" r:id="rId3"/>
    <p:sldId id="300" r:id="rId4"/>
    <p:sldId id="301" r:id="rId5"/>
    <p:sldId id="292" r:id="rId6"/>
    <p:sldId id="294" r:id="rId7"/>
    <p:sldId id="295" r:id="rId8"/>
    <p:sldId id="296" r:id="rId9"/>
    <p:sldId id="297" r:id="rId10"/>
    <p:sldId id="298" r:id="rId11"/>
    <p:sldId id="299" r:id="rId12"/>
    <p:sldId id="302" r:id="rId13"/>
    <p:sldId id="303" r:id="rId14"/>
    <p:sldId id="304" r:id="rId15"/>
    <p:sldId id="305" r:id="rId16"/>
    <p:sldId id="306" r:id="rId17"/>
    <p:sldId id="290" r:id="rId18"/>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wPTFa0qsZ4XO7w86+5WVrg==" hashData="ex4NBnFj4g26IZ+1WPTkv1uLUGg="/>
  <p:extLst>
    <p:ext uri="{EFAFB233-063F-42B5-8137-9DF3F51BA10A}">
      <p15:sldGuideLst xmlns:p15="http://schemas.microsoft.com/office/powerpoint/2012/main" xmlns="">
        <p15:guide id="1" orient="horz" pos="1620">
          <p15:clr>
            <a:srgbClr val="A4A3A4"/>
          </p15:clr>
        </p15:guide>
        <p15:guide id="2" pos="2880">
          <p15:clr>
            <a:srgbClr val="A4A3A4"/>
          </p15:clr>
        </p15:guide>
        <p15:guide id="3" pos="309">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Beata" initials="W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11A"/>
    <a:srgbClr val="BC2B2D"/>
    <a:srgbClr val="BD262A"/>
    <a:srgbClr val="BD2126"/>
    <a:srgbClr val="C01421"/>
    <a:srgbClr val="C51321"/>
    <a:srgbClr val="CB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autoAdjust="0"/>
    <p:restoredTop sz="90231" autoAdjust="0"/>
  </p:normalViewPr>
  <p:slideViewPr>
    <p:cSldViewPr snapToGrid="0" snapToObjects="1">
      <p:cViewPr varScale="1">
        <p:scale>
          <a:sx n="83" d="100"/>
          <a:sy n="83" d="100"/>
        </p:scale>
        <p:origin x="-678" y="-90"/>
      </p:cViewPr>
      <p:guideLst>
        <p:guide orient="horz" pos="1620"/>
        <p:guide pos="2880"/>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7" d="100"/>
          <a:sy n="137" d="100"/>
        </p:scale>
        <p:origin x="54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C211A-B87B-42CE-BF6C-D25B2511C4CC}" type="doc">
      <dgm:prSet loTypeId="urn:microsoft.com/office/officeart/2005/8/layout/arrow2" loCatId="process" qsTypeId="urn:microsoft.com/office/officeart/2005/8/quickstyle/simple1" qsCatId="simple" csTypeId="urn:microsoft.com/office/officeart/2005/8/colors/accent0_1" csCatId="mainScheme" phldr="1"/>
      <dgm:spPr/>
    </dgm:pt>
    <dgm:pt modelId="{899C22FE-45CA-4710-A3E3-985836B68339}">
      <dgm:prSet phldrT="[Text]" custT="1"/>
      <dgm:spPr>
        <a:xfrm>
          <a:off x="5904820" y="2510682"/>
          <a:ext cx="1331999" cy="451388"/>
        </a:xfrm>
        <a:prstGeom prst="rect">
          <a:avLst/>
        </a:prstGeom>
        <a:noFill/>
        <a:ln>
          <a:noFill/>
        </a:ln>
        <a:effectLst/>
      </dgm:spPr>
      <dgm:t>
        <a:bodyPr/>
        <a:lstStyle/>
        <a:p>
          <a:pPr>
            <a:buNone/>
          </a:pPr>
          <a:r>
            <a:rPr lang="en-GB" sz="2200" dirty="0" smtClean="0">
              <a:solidFill>
                <a:srgbClr val="000000">
                  <a:hueOff val="0"/>
                  <a:satOff val="0"/>
                  <a:lumOff val="0"/>
                  <a:alphaOff val="0"/>
                </a:srgbClr>
              </a:solidFill>
              <a:latin typeface="Arial Narrow" panose="020B0606020202030204" pitchFamily="34" charset="0"/>
              <a:ea typeface="+mn-ea"/>
              <a:cs typeface="+mn-cs"/>
            </a:rPr>
            <a:t>2019</a:t>
          </a:r>
          <a:endParaRPr lang="en-GB" sz="2200" dirty="0">
            <a:solidFill>
              <a:srgbClr val="000000">
                <a:hueOff val="0"/>
                <a:satOff val="0"/>
                <a:lumOff val="0"/>
                <a:alphaOff val="0"/>
              </a:srgbClr>
            </a:solidFill>
            <a:latin typeface="Arial Narrow" panose="020B0606020202030204" pitchFamily="34" charset="0"/>
            <a:ea typeface="+mn-ea"/>
            <a:cs typeface="+mn-cs"/>
          </a:endParaRPr>
        </a:p>
      </dgm:t>
    </dgm:pt>
    <dgm:pt modelId="{36BAC344-B24C-41F1-9FC4-F344D083E208}" type="sibTrans" cxnId="{B6FED223-C2C3-45E4-85BB-C27666041CDB}">
      <dgm:prSet/>
      <dgm:spPr/>
      <dgm:t>
        <a:bodyPr/>
        <a:lstStyle/>
        <a:p>
          <a:endParaRPr lang="en-GB"/>
        </a:p>
      </dgm:t>
    </dgm:pt>
    <dgm:pt modelId="{E2065BEF-7536-4143-A376-055804004FA8}" type="parTrans" cxnId="{B6FED223-C2C3-45E4-85BB-C27666041CDB}">
      <dgm:prSet/>
      <dgm:spPr/>
      <dgm:t>
        <a:bodyPr/>
        <a:lstStyle/>
        <a:p>
          <a:endParaRPr lang="en-GB"/>
        </a:p>
      </dgm:t>
    </dgm:pt>
    <dgm:pt modelId="{0619D02A-B8DA-4FC1-A9C5-11257BFF5B15}">
      <dgm:prSet phldrT="[Text]" custT="1"/>
      <dgm:spPr>
        <a:xfrm>
          <a:off x="1531582" y="3096428"/>
          <a:ext cx="1484723" cy="755435"/>
        </a:xfrm>
        <a:prstGeom prst="rect">
          <a:avLst/>
        </a:prstGeom>
        <a:noFill/>
        <a:ln>
          <a:noFill/>
        </a:ln>
        <a:effectLst/>
      </dgm:spPr>
      <dgm:t>
        <a:bodyPr/>
        <a:lstStyle/>
        <a:p>
          <a:pPr>
            <a:buNone/>
          </a:pPr>
          <a:r>
            <a:rPr lang="en-GB" sz="2200" dirty="0">
              <a:solidFill>
                <a:srgbClr val="000000">
                  <a:hueOff val="0"/>
                  <a:satOff val="0"/>
                  <a:lumOff val="0"/>
                  <a:alphaOff val="0"/>
                </a:srgbClr>
              </a:solidFill>
              <a:latin typeface="Arial Narrow" panose="020B0606020202030204" pitchFamily="34" charset="0"/>
              <a:ea typeface="+mn-ea"/>
              <a:cs typeface="+mn-cs"/>
            </a:rPr>
            <a:t>2000</a:t>
          </a:r>
        </a:p>
      </dgm:t>
    </dgm:pt>
    <dgm:pt modelId="{49597072-3E1D-4FF8-9DCF-F9BA9CBDC8A3}" type="sibTrans" cxnId="{DE452A54-FC7C-47C5-9BD5-A48EB2F232B1}">
      <dgm:prSet/>
      <dgm:spPr/>
      <dgm:t>
        <a:bodyPr/>
        <a:lstStyle/>
        <a:p>
          <a:endParaRPr lang="en-GB"/>
        </a:p>
      </dgm:t>
    </dgm:pt>
    <dgm:pt modelId="{16554A0E-76CC-4625-916A-78D740660BFA}" type="parTrans" cxnId="{DE452A54-FC7C-47C5-9BD5-A48EB2F232B1}">
      <dgm:prSet/>
      <dgm:spPr/>
      <dgm:t>
        <a:bodyPr/>
        <a:lstStyle/>
        <a:p>
          <a:endParaRPr lang="en-GB"/>
        </a:p>
      </dgm:t>
    </dgm:pt>
    <dgm:pt modelId="{F12C1CEF-820E-4112-960E-6F198426C3B0}" type="pres">
      <dgm:prSet presAssocID="{F51C211A-B87B-42CE-BF6C-D25B2511C4CC}" presName="arrowDiagram" presStyleCnt="0">
        <dgm:presLayoutVars>
          <dgm:chMax val="5"/>
          <dgm:dir/>
          <dgm:resizeHandles val="exact"/>
        </dgm:presLayoutVars>
      </dgm:prSet>
      <dgm:spPr/>
    </dgm:pt>
    <dgm:pt modelId="{28C21CC1-D805-4D1C-943E-C5D9C18FB6EF}" type="pres">
      <dgm:prSet presAssocID="{F51C211A-B87B-42CE-BF6C-D25B2511C4CC}" presName="arrow" presStyleLbl="bgShp" presStyleIdx="0" presStyleCnt="1" custScaleX="125000" custScaleY="47957" custLinFactNeighborX="3472" custLinFactNeighborY="27296"/>
      <dgm:spPr>
        <a:xfrm>
          <a:off x="144019" y="1793586"/>
          <a:ext cx="7777080" cy="1864827"/>
        </a:xfrm>
        <a:prstGeom prst="swooshArrow">
          <a:avLst>
            <a:gd name="adj1" fmla="val 25000"/>
            <a:gd name="adj2" fmla="val 25000"/>
          </a:avLst>
        </a:prstGeom>
        <a:solidFill>
          <a:srgbClr val="0070C0"/>
        </a:solidFill>
        <a:ln>
          <a:noFill/>
        </a:ln>
        <a:effectLst/>
      </dgm:spPr>
    </dgm:pt>
    <dgm:pt modelId="{96D25B5D-B666-49AD-A722-91BF11F2B9A7}" type="pres">
      <dgm:prSet presAssocID="{F51C211A-B87B-42CE-BF6C-D25B2511C4CC}" presName="arrowDiagram2" presStyleCnt="0"/>
      <dgm:spPr/>
    </dgm:pt>
    <dgm:pt modelId="{05180DE3-4886-40DA-95BA-169012F0717E}" type="pres">
      <dgm:prSet presAssocID="{0619D02A-B8DA-4FC1-A9C5-11257BFF5B15}" presName="bullet2a" presStyleLbl="node1" presStyleIdx="0" presStyleCnt="2" custLinFactX="-200000" custLinFactY="211045" custLinFactNeighborX="-226190" custLinFactNeighborY="300000"/>
      <dgm:spPr>
        <a:xfrm>
          <a:off x="1368191" y="2952411"/>
          <a:ext cx="217758" cy="217758"/>
        </a:xfrm>
        <a:prstGeom prst="ellipse">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pt>
    <dgm:pt modelId="{9683F6E4-59FC-4F07-B725-DCCE531FE926}" type="pres">
      <dgm:prSet presAssocID="{0619D02A-B8DA-4FC1-A9C5-11257BFF5B15}" presName="textBox2a" presStyleLbl="revTx" presStyleIdx="0" presStyleCnt="2" custScaleX="73427" custScaleY="45497" custLinFactNeighborX="-56488" custLinFactNeighborY="41887">
        <dgm:presLayoutVars>
          <dgm:bulletEnabled val="1"/>
        </dgm:presLayoutVars>
      </dgm:prSet>
      <dgm:spPr/>
      <dgm:t>
        <a:bodyPr/>
        <a:lstStyle/>
        <a:p>
          <a:endParaRPr lang="en-GB"/>
        </a:p>
      </dgm:t>
    </dgm:pt>
    <dgm:pt modelId="{C1BAD1A4-77B0-4C8F-A4A6-F70674ADC930}" type="pres">
      <dgm:prSet presAssocID="{899C22FE-45CA-4710-A3E3-985836B68339}" presName="bullet2b" presStyleLbl="node1" presStyleIdx="1" presStyleCnt="2" custLinFactX="190587" custLinFactY="151543" custLinFactNeighborX="200000" custLinFactNeighborY="200000"/>
      <dgm:spPr>
        <a:xfrm>
          <a:off x="5760802" y="2160300"/>
          <a:ext cx="373299" cy="373299"/>
        </a:xfrm>
        <a:prstGeom prst="ellipse">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pt>
    <dgm:pt modelId="{4DD44356-EE94-4513-B6D7-8F9A14B13A96}" type="pres">
      <dgm:prSet presAssocID="{899C22FE-45CA-4710-A3E3-985836B68339}" presName="textBox2b" presStyleLbl="revTx" presStyleIdx="1" presStyleCnt="2" custFlipVert="0" custScaleX="65874" custScaleY="17535" custLinFactNeighborX="35350" custLinFactNeighborY="19609">
        <dgm:presLayoutVars>
          <dgm:bulletEnabled val="1"/>
        </dgm:presLayoutVars>
      </dgm:prSet>
      <dgm:spPr/>
      <dgm:t>
        <a:bodyPr/>
        <a:lstStyle/>
        <a:p>
          <a:endParaRPr lang="en-GB"/>
        </a:p>
      </dgm:t>
    </dgm:pt>
  </dgm:ptLst>
  <dgm:cxnLst>
    <dgm:cxn modelId="{FE200657-D950-4AEF-9EBA-0C2432779A53}" type="presOf" srcId="{0619D02A-B8DA-4FC1-A9C5-11257BFF5B15}" destId="{9683F6E4-59FC-4F07-B725-DCCE531FE926}" srcOrd="0" destOrd="0" presId="urn:microsoft.com/office/officeart/2005/8/layout/arrow2"/>
    <dgm:cxn modelId="{DE452A54-FC7C-47C5-9BD5-A48EB2F232B1}" srcId="{F51C211A-B87B-42CE-BF6C-D25B2511C4CC}" destId="{0619D02A-B8DA-4FC1-A9C5-11257BFF5B15}" srcOrd="0" destOrd="0" parTransId="{16554A0E-76CC-4625-916A-78D740660BFA}" sibTransId="{49597072-3E1D-4FF8-9DCF-F9BA9CBDC8A3}"/>
    <dgm:cxn modelId="{B6FED223-C2C3-45E4-85BB-C27666041CDB}" srcId="{F51C211A-B87B-42CE-BF6C-D25B2511C4CC}" destId="{899C22FE-45CA-4710-A3E3-985836B68339}" srcOrd="1" destOrd="0" parTransId="{E2065BEF-7536-4143-A376-055804004FA8}" sibTransId="{36BAC344-B24C-41F1-9FC4-F344D083E208}"/>
    <dgm:cxn modelId="{2E97DD5F-10D5-47E4-9887-706C3E5D37CE}" type="presOf" srcId="{899C22FE-45CA-4710-A3E3-985836B68339}" destId="{4DD44356-EE94-4513-B6D7-8F9A14B13A96}" srcOrd="0" destOrd="0" presId="urn:microsoft.com/office/officeart/2005/8/layout/arrow2"/>
    <dgm:cxn modelId="{28EB142E-B9E2-4DB2-8187-65C8210AE3D4}" type="presOf" srcId="{F51C211A-B87B-42CE-BF6C-D25B2511C4CC}" destId="{F12C1CEF-820E-4112-960E-6F198426C3B0}" srcOrd="0" destOrd="0" presId="urn:microsoft.com/office/officeart/2005/8/layout/arrow2"/>
    <dgm:cxn modelId="{C13436DE-2C1B-4D58-A100-FE2529B10D14}" type="presParOf" srcId="{F12C1CEF-820E-4112-960E-6F198426C3B0}" destId="{28C21CC1-D805-4D1C-943E-C5D9C18FB6EF}" srcOrd="0" destOrd="0" presId="urn:microsoft.com/office/officeart/2005/8/layout/arrow2"/>
    <dgm:cxn modelId="{E8E2B37D-C96B-45EC-A090-FD8503F885D0}" type="presParOf" srcId="{F12C1CEF-820E-4112-960E-6F198426C3B0}" destId="{96D25B5D-B666-49AD-A722-91BF11F2B9A7}" srcOrd="1" destOrd="0" presId="urn:microsoft.com/office/officeart/2005/8/layout/arrow2"/>
    <dgm:cxn modelId="{1E0F60BF-A84C-4FB8-8FA5-1B76687E88F1}" type="presParOf" srcId="{96D25B5D-B666-49AD-A722-91BF11F2B9A7}" destId="{05180DE3-4886-40DA-95BA-169012F0717E}" srcOrd="0" destOrd="0" presId="urn:microsoft.com/office/officeart/2005/8/layout/arrow2"/>
    <dgm:cxn modelId="{2A53DE25-E180-418F-A283-21D2B6763B4F}" type="presParOf" srcId="{96D25B5D-B666-49AD-A722-91BF11F2B9A7}" destId="{9683F6E4-59FC-4F07-B725-DCCE531FE926}" srcOrd="1" destOrd="0" presId="urn:microsoft.com/office/officeart/2005/8/layout/arrow2"/>
    <dgm:cxn modelId="{E349687F-C9E9-46AD-9D47-FA5FB9072966}" type="presParOf" srcId="{96D25B5D-B666-49AD-A722-91BF11F2B9A7}" destId="{C1BAD1A4-77B0-4C8F-A4A6-F70674ADC930}" srcOrd="2" destOrd="0" presId="urn:microsoft.com/office/officeart/2005/8/layout/arrow2"/>
    <dgm:cxn modelId="{71455DA1-6978-42BB-9065-01870009859B}" type="presParOf" srcId="{96D25B5D-B666-49AD-A722-91BF11F2B9A7}" destId="{4DD44356-EE94-4513-B6D7-8F9A14B13A96}"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1CC1-D805-4D1C-943E-C5D9C18FB6EF}">
      <dsp:nvSpPr>
        <dsp:cNvPr id="0" name=""/>
        <dsp:cNvSpPr/>
      </dsp:nvSpPr>
      <dsp:spPr>
        <a:xfrm>
          <a:off x="144019" y="1793586"/>
          <a:ext cx="7777080" cy="1864827"/>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05180DE3-4886-40DA-95BA-169012F0717E}">
      <dsp:nvSpPr>
        <dsp:cNvPr id="0" name=""/>
        <dsp:cNvSpPr/>
      </dsp:nvSpPr>
      <dsp:spPr>
        <a:xfrm>
          <a:off x="1368191" y="2952411"/>
          <a:ext cx="217758" cy="217758"/>
        </a:xfrm>
        <a:prstGeom prst="ellipse">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683F6E4-59FC-4F07-B725-DCCE531FE926}">
      <dsp:nvSpPr>
        <dsp:cNvPr id="0" name=""/>
        <dsp:cNvSpPr/>
      </dsp:nvSpPr>
      <dsp:spPr>
        <a:xfrm>
          <a:off x="1531582" y="3096428"/>
          <a:ext cx="1484723" cy="75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86" tIns="0" rIns="0" bIns="0" numCol="1" spcCol="1270" anchor="t" anchorCtr="0">
          <a:noAutofit/>
        </a:bodyPr>
        <a:lstStyle/>
        <a:p>
          <a:pPr lvl="0" algn="l" defTabSz="977900">
            <a:lnSpc>
              <a:spcPct val="90000"/>
            </a:lnSpc>
            <a:spcBef>
              <a:spcPct val="0"/>
            </a:spcBef>
            <a:spcAft>
              <a:spcPct val="35000"/>
            </a:spcAft>
            <a:buNone/>
          </a:pPr>
          <a:r>
            <a:rPr lang="en-GB" sz="2200" kern="1200" dirty="0">
              <a:solidFill>
                <a:srgbClr val="000000">
                  <a:hueOff val="0"/>
                  <a:satOff val="0"/>
                  <a:lumOff val="0"/>
                  <a:alphaOff val="0"/>
                </a:srgbClr>
              </a:solidFill>
              <a:latin typeface="Arial Narrow" panose="020B0606020202030204" pitchFamily="34" charset="0"/>
              <a:ea typeface="+mn-ea"/>
              <a:cs typeface="+mn-cs"/>
            </a:rPr>
            <a:t>2000</a:t>
          </a:r>
        </a:p>
      </dsp:txBody>
      <dsp:txXfrm>
        <a:off x="1531582" y="3096428"/>
        <a:ext cx="1484723" cy="755435"/>
      </dsp:txXfrm>
    </dsp:sp>
    <dsp:sp modelId="{C1BAD1A4-77B0-4C8F-A4A6-F70674ADC930}">
      <dsp:nvSpPr>
        <dsp:cNvPr id="0" name=""/>
        <dsp:cNvSpPr/>
      </dsp:nvSpPr>
      <dsp:spPr>
        <a:xfrm>
          <a:off x="5760802" y="2160300"/>
          <a:ext cx="373299" cy="373299"/>
        </a:xfrm>
        <a:prstGeom prst="ellipse">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DD44356-EE94-4513-B6D7-8F9A14B13A96}">
      <dsp:nvSpPr>
        <dsp:cNvPr id="0" name=""/>
        <dsp:cNvSpPr/>
      </dsp:nvSpPr>
      <dsp:spPr>
        <a:xfrm>
          <a:off x="5549203" y="2600831"/>
          <a:ext cx="1331999" cy="451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04" tIns="0" rIns="0" bIns="0" numCol="1" spcCol="1270" anchor="t" anchorCtr="0">
          <a:noAutofit/>
        </a:bodyPr>
        <a:lstStyle/>
        <a:p>
          <a:pPr lvl="0" algn="l" defTabSz="977900">
            <a:lnSpc>
              <a:spcPct val="90000"/>
            </a:lnSpc>
            <a:spcBef>
              <a:spcPct val="0"/>
            </a:spcBef>
            <a:spcAft>
              <a:spcPct val="35000"/>
            </a:spcAft>
            <a:buNone/>
          </a:pPr>
          <a:r>
            <a:rPr lang="en-GB" sz="2200" kern="1200" dirty="0" smtClean="0">
              <a:solidFill>
                <a:srgbClr val="000000">
                  <a:hueOff val="0"/>
                  <a:satOff val="0"/>
                  <a:lumOff val="0"/>
                  <a:alphaOff val="0"/>
                </a:srgbClr>
              </a:solidFill>
              <a:latin typeface="Arial Narrow" panose="020B0606020202030204" pitchFamily="34" charset="0"/>
              <a:ea typeface="+mn-ea"/>
              <a:cs typeface="+mn-cs"/>
            </a:rPr>
            <a:t>2019</a:t>
          </a:r>
          <a:endParaRPr lang="en-GB" sz="2200" kern="1200" dirty="0">
            <a:solidFill>
              <a:srgbClr val="000000">
                <a:hueOff val="0"/>
                <a:satOff val="0"/>
                <a:lumOff val="0"/>
                <a:alphaOff val="0"/>
              </a:srgbClr>
            </a:solidFill>
            <a:latin typeface="Arial Narrow" panose="020B0606020202030204" pitchFamily="34" charset="0"/>
            <a:ea typeface="+mn-ea"/>
            <a:cs typeface="+mn-cs"/>
          </a:endParaRPr>
        </a:p>
      </dsp:txBody>
      <dsp:txXfrm>
        <a:off x="5549203" y="2600831"/>
        <a:ext cx="1331999" cy="4513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ADE46-8FD0-B843-A0F6-40114F2B09A7}" type="datetimeFigureOut">
              <a:rPr lang="nl-NL" smtClean="0"/>
              <a:t>27-6-2019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4094-3E52-4C49-87C5-A008A8CB619F}" type="slidenum">
              <a:rPr lang="nl-NL" smtClean="0"/>
              <a:t>‹#›</a:t>
            </a:fld>
            <a:endParaRPr lang="nl-NL"/>
          </a:p>
        </p:txBody>
      </p:sp>
    </p:spTree>
    <p:extLst>
      <p:ext uri="{BB962C8B-B14F-4D97-AF65-F5344CB8AC3E}">
        <p14:creationId xmlns:p14="http://schemas.microsoft.com/office/powerpoint/2010/main" val="2511817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 will follow the agenda on the screen, stopping for breaks in the day, or as and when required. There are lots of discussion questions, but please do not hesitate to stop at anytime and ask any questions you may have.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2</a:t>
            </a:fld>
            <a:endParaRPr lang="nl-NL"/>
          </a:p>
        </p:txBody>
      </p:sp>
    </p:spTree>
    <p:extLst>
      <p:ext uri="{BB962C8B-B14F-4D97-AF65-F5344CB8AC3E}">
        <p14:creationId xmlns:p14="http://schemas.microsoft.com/office/powerpoint/2010/main" val="250714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US" dirty="0" smtClean="0"/>
              <a:t>Vary </a:t>
            </a:r>
            <a:r>
              <a:rPr lang="en-US" dirty="0"/>
              <a:t>between cuts and bruises to accidents where we and the personnel working on behalf of us, have not been so lucky.</a:t>
            </a:r>
          </a:p>
          <a:p>
            <a:pPr marL="158265" indent="-158265">
              <a:buFontTx/>
              <a:buChar char="•"/>
            </a:pPr>
            <a:r>
              <a:rPr lang="en-US" dirty="0"/>
              <a:t>28</a:t>
            </a:r>
            <a:r>
              <a:rPr lang="en-US" baseline="30000" dirty="0"/>
              <a:t>th</a:t>
            </a:r>
            <a:r>
              <a:rPr lang="en-US" dirty="0"/>
              <a:t> August 2010. Barry Shaw. Driver couples to his trailer. Does not apply his handbrake. The tractor and trailer roll. The driver chases and tries to get into the tractor unit. He is crushed to death between his tractor unit and another parked trailer</a:t>
            </a:r>
          </a:p>
          <a:p>
            <a:pPr marL="158265" indent="-158265">
              <a:buFontTx/>
              <a:buChar char="•"/>
            </a:pPr>
            <a:r>
              <a:rPr lang="en-US" dirty="0"/>
              <a:t>Gert </a:t>
            </a:r>
            <a:r>
              <a:rPr lang="en-US" dirty="0" err="1"/>
              <a:t>Hoffstetter</a:t>
            </a:r>
            <a:r>
              <a:rPr lang="en-US" dirty="0"/>
              <a:t>, falls from trailer, handicapped for the rest of his life</a:t>
            </a:r>
          </a:p>
          <a:p>
            <a:pPr marL="158265" indent="-158265">
              <a:buFontTx/>
              <a:buChar char="•"/>
            </a:pPr>
            <a:r>
              <a:rPr lang="en-US" dirty="0"/>
              <a:t>But aside from incidents resulting in injuries we have a lot of </a:t>
            </a:r>
            <a:r>
              <a:rPr lang="en-US" dirty="0" err="1"/>
              <a:t>nearlys</a:t>
            </a:r>
            <a:r>
              <a:rPr lang="en-US" dirty="0"/>
              <a:t> or near misses. Those that could have caused injury. 2 examples of load restraint are evident in the picture.</a:t>
            </a:r>
          </a:p>
          <a:p>
            <a:pPr marL="158265" indent="-158265">
              <a:buFontTx/>
              <a:buChar char="•"/>
            </a:pPr>
            <a:r>
              <a:rPr lang="en-US" dirty="0"/>
              <a:t>So it’s time to change . . . We have procedures in place . . .but its time to put the structure in place to allow us to actively and proactively improve our safety culture, our safety </a:t>
            </a:r>
            <a:r>
              <a:rPr lang="en-US" dirty="0" err="1"/>
              <a:t>behaviour</a:t>
            </a:r>
            <a:r>
              <a:rPr lang="en-US" dirty="0"/>
              <a:t> and the safety of those who work with us and for us.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3</a:t>
            </a:fld>
            <a:endParaRPr lang="nl-NL"/>
          </a:p>
        </p:txBody>
      </p:sp>
    </p:spTree>
    <p:extLst>
      <p:ext uri="{BB962C8B-B14F-4D97-AF65-F5344CB8AC3E}">
        <p14:creationId xmlns:p14="http://schemas.microsoft.com/office/powerpoint/2010/main" val="13361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have to recognise that the industry has changed and is changing. But also recognise that the industry is at varying levels of maturity and has a multitude of standards and a multitude of levels of enforcement.</a:t>
            </a:r>
          </a:p>
          <a:p>
            <a:r>
              <a:rPr lang="en-GB" dirty="0"/>
              <a:t>The driver on your left was the hero of the day. Solving the problem to enable the job to be done and done quickly. But today, today he is the villain, exposing himself to the risk of falling and serious injury. There are better, safer and quicker ways of doing things and this is the kind of knowledge we need to deliver and share within our industry. Remember safer can often mean quicker and less hassle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4</a:t>
            </a:fld>
            <a:endParaRPr lang="nl-NL"/>
          </a:p>
        </p:txBody>
      </p:sp>
    </p:spTree>
    <p:extLst>
      <p:ext uri="{BB962C8B-B14F-4D97-AF65-F5344CB8AC3E}">
        <p14:creationId xmlns:p14="http://schemas.microsoft.com/office/powerpoint/2010/main" val="83921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that’s the background . . So from today we want you to achieve an understanding of </a:t>
            </a:r>
          </a:p>
          <a:p>
            <a:pPr lvl="1"/>
            <a:r>
              <a:rPr lang="en-GB" dirty="0">
                <a:solidFill>
                  <a:srgbClr val="333399"/>
                </a:solidFill>
              </a:rPr>
              <a:t>Personal, equipment, safety and behavioural standards</a:t>
            </a:r>
          </a:p>
          <a:p>
            <a:pPr lvl="1"/>
            <a:r>
              <a:rPr lang="en-GB" dirty="0">
                <a:solidFill>
                  <a:srgbClr val="333399"/>
                </a:solidFill>
              </a:rPr>
              <a:t>Minimum standards for operating a tractor unit and trailer safely</a:t>
            </a:r>
          </a:p>
          <a:p>
            <a:pPr lvl="1"/>
            <a:r>
              <a:rPr lang="en-GB" dirty="0">
                <a:solidFill>
                  <a:srgbClr val="333399"/>
                </a:solidFill>
              </a:rPr>
              <a:t>Load restraint theory and methods</a:t>
            </a:r>
          </a:p>
          <a:p>
            <a:pPr lvl="1"/>
            <a:r>
              <a:rPr lang="en-GB" dirty="0">
                <a:solidFill>
                  <a:srgbClr val="333399"/>
                </a:solidFill>
              </a:rPr>
              <a:t>But above all, we want you to think about how you can do things in a way that doesn’t put you or others around you at risk of injury</a:t>
            </a:r>
          </a:p>
          <a:p>
            <a:pPr lvl="1"/>
            <a:r>
              <a:rPr lang="en-GB" dirty="0">
                <a:solidFill>
                  <a:srgbClr val="333399"/>
                </a:solidFill>
              </a:rPr>
              <a:t>(</a:t>
            </a:r>
            <a:r>
              <a:rPr lang="en-GB" i="1" dirty="0">
                <a:solidFill>
                  <a:srgbClr val="333399"/>
                </a:solidFill>
              </a:rPr>
              <a:t>click</a:t>
            </a:r>
            <a:r>
              <a:rPr lang="en-GB" dirty="0">
                <a:solidFill>
                  <a:srgbClr val="333399"/>
                </a:solidFill>
              </a:rPr>
              <a:t>)</a:t>
            </a:r>
          </a:p>
          <a:p>
            <a:pPr lvl="1"/>
            <a:r>
              <a:rPr lang="en-GB" dirty="0">
                <a:solidFill>
                  <a:srgbClr val="333399"/>
                </a:solidFill>
              </a:rPr>
              <a:t>But that’s enough of me, what do you want to gain from today’s training</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5</a:t>
            </a:fld>
            <a:endParaRPr lang="nl-NL"/>
          </a:p>
        </p:txBody>
      </p:sp>
    </p:spTree>
    <p:extLst>
      <p:ext uri="{BB962C8B-B14F-4D97-AF65-F5344CB8AC3E}">
        <p14:creationId xmlns:p14="http://schemas.microsoft.com/office/powerpoint/2010/main" val="108394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1" i="1" dirty="0">
                <a:solidFill>
                  <a:schemeClr val="accent2"/>
                </a:solidFill>
              </a:rPr>
              <a:t>You and your company . . . </a:t>
            </a:r>
            <a:r>
              <a:rPr lang="en-US" i="1" dirty="0">
                <a:solidFill>
                  <a:schemeClr val="accent2"/>
                </a:solidFill>
              </a:rPr>
              <a:t>is </a:t>
            </a:r>
            <a:r>
              <a:rPr lang="en-US" b="1" i="1" dirty="0">
                <a:solidFill>
                  <a:schemeClr val="accent2"/>
                </a:solidFill>
              </a:rPr>
              <a:t>responsible</a:t>
            </a:r>
            <a:r>
              <a:rPr lang="en-US" i="1" dirty="0">
                <a:solidFill>
                  <a:schemeClr val="accent2"/>
                </a:solidFill>
              </a:rPr>
              <a:t> for:-</a:t>
            </a:r>
          </a:p>
          <a:p>
            <a:pPr>
              <a:lnSpc>
                <a:spcPct val="110000"/>
              </a:lnSpc>
            </a:pPr>
            <a:r>
              <a:rPr lang="en-US" dirty="0">
                <a:solidFill>
                  <a:schemeClr val="accent2"/>
                </a:solidFill>
              </a:rPr>
              <a:t>Appointing a Safety Champion</a:t>
            </a:r>
          </a:p>
          <a:p>
            <a:pPr>
              <a:lnSpc>
                <a:spcPct val="110000"/>
              </a:lnSpc>
            </a:pPr>
            <a:r>
              <a:rPr lang="en-US" dirty="0">
                <a:solidFill>
                  <a:schemeClr val="accent2"/>
                </a:solidFill>
              </a:rPr>
              <a:t>Ensuring that drivers and vehicles conform to the </a:t>
            </a:r>
            <a:r>
              <a:rPr lang="en-US" b="1" dirty="0">
                <a:solidFill>
                  <a:schemeClr val="accent2"/>
                </a:solidFill>
              </a:rPr>
              <a:t>Personal, Equipment, and Safety behaviour standards</a:t>
            </a:r>
            <a:r>
              <a:rPr lang="en-US" dirty="0">
                <a:solidFill>
                  <a:schemeClr val="accent2"/>
                </a:solidFill>
              </a:rPr>
              <a:t> of P&amp;O</a:t>
            </a:r>
          </a:p>
          <a:p>
            <a:pPr>
              <a:lnSpc>
                <a:spcPct val="110000"/>
              </a:lnSpc>
            </a:pPr>
            <a:r>
              <a:rPr lang="en-US" dirty="0">
                <a:solidFill>
                  <a:schemeClr val="accent2"/>
                </a:solidFill>
              </a:rPr>
              <a:t>Training drivers</a:t>
            </a:r>
          </a:p>
          <a:p>
            <a:pPr>
              <a:lnSpc>
                <a:spcPct val="110000"/>
              </a:lnSpc>
            </a:pPr>
            <a:r>
              <a:rPr lang="en-US" dirty="0">
                <a:solidFill>
                  <a:schemeClr val="accent2"/>
                </a:solidFill>
              </a:rPr>
              <a:t>Briefing drivers on Safety Information and Alerts</a:t>
            </a:r>
          </a:p>
          <a:p>
            <a:pPr>
              <a:lnSpc>
                <a:spcPct val="110000"/>
              </a:lnSpc>
            </a:pPr>
            <a:r>
              <a:rPr lang="en-US" dirty="0">
                <a:solidFill>
                  <a:schemeClr val="accent2"/>
                </a:solidFill>
              </a:rPr>
              <a:t>Reporting Near misses and unsafe behaviours</a:t>
            </a:r>
          </a:p>
          <a:p>
            <a:pPr>
              <a:lnSpc>
                <a:spcPct val="110000"/>
              </a:lnSpc>
            </a:pPr>
            <a:r>
              <a:rPr lang="en-US" dirty="0">
                <a:solidFill>
                  <a:schemeClr val="accent2"/>
                </a:solidFill>
              </a:rPr>
              <a:t>Investigating and responding to drivers / equipment non-conformances</a:t>
            </a:r>
          </a:p>
          <a:p>
            <a:pPr>
              <a:lnSpc>
                <a:spcPct val="110000"/>
              </a:lnSpc>
            </a:pPr>
            <a:r>
              <a:rPr lang="en-US" dirty="0">
                <a:solidFill>
                  <a:schemeClr val="accent2"/>
                </a:solidFill>
              </a:rPr>
              <a:t>Reporting all accidents to P&amp;O</a:t>
            </a:r>
          </a:p>
          <a:p>
            <a:pPr>
              <a:lnSpc>
                <a:spcPct val="110000"/>
              </a:lnSpc>
            </a:pPr>
            <a:r>
              <a:rPr lang="en-US" dirty="0">
                <a:solidFill>
                  <a:schemeClr val="accent2"/>
                </a:solidFill>
              </a:rPr>
              <a:t>Investigating all accidents</a:t>
            </a:r>
          </a:p>
          <a:p>
            <a:pPr>
              <a:lnSpc>
                <a:spcPct val="110000"/>
              </a:lnSpc>
            </a:pPr>
            <a:r>
              <a:rPr lang="en-US" dirty="0">
                <a:solidFill>
                  <a:schemeClr val="accent2"/>
                </a:solidFill>
              </a:rPr>
              <a:t>Improvement of safety awareness and behaviour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6</a:t>
            </a:fld>
            <a:endParaRPr lang="nl-NL"/>
          </a:p>
        </p:txBody>
      </p:sp>
    </p:spTree>
    <p:extLst>
      <p:ext uri="{BB962C8B-B14F-4D97-AF65-F5344CB8AC3E}">
        <p14:creationId xmlns:p14="http://schemas.microsoft.com/office/powerpoint/2010/main" val="108547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solidFill>
              </a:rPr>
              <a:t>Process:</a:t>
            </a:r>
          </a:p>
          <a:p>
            <a:r>
              <a:rPr lang="en-GB" dirty="0">
                <a:solidFill>
                  <a:schemeClr val="accent2"/>
                </a:solidFill>
              </a:rPr>
              <a:t>Deliver the training</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8</a:t>
            </a:fld>
            <a:endParaRPr lang="nl-NL"/>
          </a:p>
        </p:txBody>
      </p:sp>
    </p:spTree>
    <p:extLst>
      <p:ext uri="{BB962C8B-B14F-4D97-AF65-F5344CB8AC3E}">
        <p14:creationId xmlns:p14="http://schemas.microsoft.com/office/powerpoint/2010/main" val="117046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solidFill>
              </a:rPr>
              <a:t>Complete Certificates (valid for 3 months)</a:t>
            </a:r>
          </a:p>
          <a:p>
            <a:pPr lvl="2"/>
            <a:r>
              <a:rPr lang="en-GB" dirty="0">
                <a:solidFill>
                  <a:schemeClr val="accent2"/>
                </a:solidFill>
              </a:rPr>
              <a:t>Signed by the driver</a:t>
            </a:r>
          </a:p>
          <a:p>
            <a:pPr lvl="2"/>
            <a:r>
              <a:rPr lang="en-GB" dirty="0">
                <a:solidFill>
                  <a:schemeClr val="accent2"/>
                </a:solidFill>
              </a:rPr>
              <a:t>Dated</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9</a:t>
            </a:fld>
            <a:endParaRPr lang="nl-NL"/>
          </a:p>
        </p:txBody>
      </p:sp>
    </p:spTree>
    <p:extLst>
      <p:ext uri="{BB962C8B-B14F-4D97-AF65-F5344CB8AC3E}">
        <p14:creationId xmlns:p14="http://schemas.microsoft.com/office/powerpoint/2010/main" val="120336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solidFill>
              </a:rPr>
              <a:t>Record trained drivers in Register / Training Log</a:t>
            </a:r>
          </a:p>
          <a:p>
            <a:r>
              <a:rPr lang="en-GB" dirty="0">
                <a:solidFill>
                  <a:schemeClr val="accent2"/>
                </a:solidFill>
              </a:rPr>
              <a:t>Email the </a:t>
            </a:r>
            <a:r>
              <a:rPr lang="en-GB" dirty="0" smtClean="0">
                <a:solidFill>
                  <a:schemeClr val="accent2"/>
                </a:solidFill>
              </a:rPr>
              <a:t>register </a:t>
            </a:r>
            <a:r>
              <a:rPr lang="en-GB" dirty="0">
                <a:solidFill>
                  <a:schemeClr val="accent2"/>
                </a:solidFill>
              </a:rPr>
              <a:t>to drivertraining@pofm.com</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10</a:t>
            </a:fld>
            <a:endParaRPr lang="nl-NL"/>
          </a:p>
        </p:txBody>
      </p:sp>
    </p:spTree>
    <p:extLst>
      <p:ext uri="{BB962C8B-B14F-4D97-AF65-F5344CB8AC3E}">
        <p14:creationId xmlns:p14="http://schemas.microsoft.com/office/powerpoint/2010/main" val="308371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solidFill>
              </a:rPr>
              <a:t>P&amp;O will process the Driver ID cards and then return them.</a:t>
            </a:r>
          </a:p>
          <a:p>
            <a:r>
              <a:rPr lang="en-GB" dirty="0">
                <a:solidFill>
                  <a:schemeClr val="accent2"/>
                </a:solidFill>
              </a:rPr>
              <a:t>Issue Driver ID Card to the driver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11</a:t>
            </a:fld>
            <a:endParaRPr lang="nl-NL"/>
          </a:p>
        </p:txBody>
      </p:sp>
    </p:spTree>
    <p:extLst>
      <p:ext uri="{BB962C8B-B14F-4D97-AF65-F5344CB8AC3E}">
        <p14:creationId xmlns:p14="http://schemas.microsoft.com/office/powerpoint/2010/main" val="1098085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2" name="Titel 1"/>
          <p:cNvSpPr>
            <a:spLocks noGrp="1"/>
          </p:cNvSpPr>
          <p:nvPr>
            <p:ph type="ctrTitle"/>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dirty="0"/>
              <a:t>Click to edit Master title style</a:t>
            </a:r>
            <a:endParaRPr lang="nl-NL" dirty="0"/>
          </a:p>
        </p:txBody>
      </p:sp>
      <p:sp>
        <p:nvSpPr>
          <p:cNvPr id="3" name="Subtitel 2"/>
          <p:cNvSpPr>
            <a:spLocks noGrp="1"/>
          </p:cNvSpPr>
          <p:nvPr>
            <p:ph type="subTitle" idx="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4" name="Tijdelijke aanduiding voor datum 3"/>
          <p:cNvSpPr>
            <a:spLocks noGrp="1"/>
          </p:cNvSpPr>
          <p:nvPr>
            <p:ph type="dt" sz="half" idx="10"/>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27-6-2019</a:t>
            </a:fld>
            <a:endParaRPr lang="nl-NL" dirty="0"/>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3344" y="-492944"/>
            <a:ext cx="6580687" cy="6580687"/>
          </a:xfrm>
          <a:prstGeom prst="rect">
            <a:avLst/>
          </a:prstGeom>
        </p:spPr>
      </p:pic>
    </p:spTree>
    <p:extLst>
      <p:ext uri="{BB962C8B-B14F-4D97-AF65-F5344CB8AC3E}">
        <p14:creationId xmlns:p14="http://schemas.microsoft.com/office/powerpoint/2010/main" val="38795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Long Titles">
    <p:spTree>
      <p:nvGrpSpPr>
        <p:cNvPr id="1" name=""/>
        <p:cNvGrpSpPr/>
        <p:nvPr/>
      </p:nvGrpSpPr>
      <p:grpSpPr>
        <a:xfrm>
          <a:off x="0" y="0"/>
          <a:ext cx="0" cy="0"/>
          <a:chOff x="0" y="0"/>
          <a:chExt cx="0" cy="0"/>
        </a:xfrm>
      </p:grpSpPr>
      <p:sp>
        <p:nvSpPr>
          <p:cNvPr id="2" name="Titel 1"/>
          <p:cNvSpPr>
            <a:spLocks noGrp="1"/>
          </p:cNvSpPr>
          <p:nvPr>
            <p:ph type="ctrTitle"/>
          </p:nvPr>
        </p:nvSpPr>
        <p:spPr>
          <a:xfrm>
            <a:off x="470355" y="2664618"/>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470355" y="3162301"/>
            <a:ext cx="6400800" cy="793750"/>
          </a:xfrm>
        </p:spPr>
        <p:txBody>
          <a:bodyPr>
            <a:normAutofit/>
          </a:bodyPr>
          <a:lstStyle>
            <a:lvl1pPr marL="0" indent="0" algn="l">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sp>
        <p:nvSpPr>
          <p:cNvPr id="14" name="Tijdelijke aanduiding voor datum 3"/>
          <p:cNvSpPr>
            <a:spLocks noGrp="1"/>
          </p:cNvSpPr>
          <p:nvPr>
            <p:ph type="dt" sz="half" idx="10"/>
          </p:nvPr>
        </p:nvSpPr>
        <p:spPr>
          <a:xfrm>
            <a:off x="7486171" y="443108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27-6-2019</a:t>
            </a:fld>
            <a:endParaRPr lang="nl-NL" dirty="0"/>
          </a:p>
        </p:txBody>
      </p:sp>
      <p:pic>
        <p:nvPicPr>
          <p:cNvPr id="15"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3416" y="-2133449"/>
            <a:ext cx="5247116" cy="5247116"/>
          </a:xfrm>
          <a:prstGeom prst="rect">
            <a:avLst/>
          </a:prstGeom>
        </p:spPr>
      </p:pic>
    </p:spTree>
    <p:extLst>
      <p:ext uri="{BB962C8B-B14F-4D97-AF65-F5344CB8AC3E}">
        <p14:creationId xmlns:p14="http://schemas.microsoft.com/office/powerpoint/2010/main" val="1428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Right">
    <p:spTree>
      <p:nvGrpSpPr>
        <p:cNvPr id="1" name=""/>
        <p:cNvGrpSpPr/>
        <p:nvPr/>
      </p:nvGrpSpPr>
      <p:grpSpPr>
        <a:xfrm>
          <a:off x="0" y="0"/>
          <a:ext cx="0" cy="0"/>
          <a:chOff x="0" y="0"/>
          <a:chExt cx="0" cy="0"/>
        </a:xfrm>
      </p:grpSpPr>
      <p:sp>
        <p:nvSpPr>
          <p:cNvPr id="2" name="Titel 1"/>
          <p:cNvSpPr>
            <a:spLocks noGrp="1"/>
          </p:cNvSpPr>
          <p:nvPr>
            <p:ph type="ctrTitle"/>
          </p:nvPr>
        </p:nvSpPr>
        <p:spPr>
          <a:xfrm>
            <a:off x="2416963" y="2194718"/>
            <a:ext cx="6400800" cy="497682"/>
          </a:xfrm>
        </p:spPr>
        <p:txBody>
          <a:bodyPr anchor="t">
            <a:normAutofit/>
          </a:bodyPr>
          <a:lstStyle>
            <a:lvl1pPr algn="r">
              <a:defRPr sz="2400" b="1">
                <a:solidFill>
                  <a:srgbClr val="C4111A"/>
                </a:solidFill>
                <a:latin typeface="Arial Narrow" charset="0"/>
                <a:ea typeface="Arial Narrow" charset="0"/>
                <a:cs typeface="Arial Narrow" charset="0"/>
              </a:defRPr>
            </a:lvl1pPr>
          </a:lstStyle>
          <a:p>
            <a:r>
              <a:rPr lang="en-US"/>
              <a:t>Click to edit Master title style</a:t>
            </a:r>
            <a:endParaRPr lang="nl-NL"/>
          </a:p>
        </p:txBody>
      </p:sp>
      <p:sp>
        <p:nvSpPr>
          <p:cNvPr id="3" name="Subtitel 2"/>
          <p:cNvSpPr>
            <a:spLocks noGrp="1"/>
          </p:cNvSpPr>
          <p:nvPr>
            <p:ph type="subTitle" idx="1" hasCustomPrompt="1"/>
          </p:nvPr>
        </p:nvSpPr>
        <p:spPr>
          <a:xfrm>
            <a:off x="2416963" y="2692401"/>
            <a:ext cx="6400800" cy="793750"/>
          </a:xfrm>
        </p:spPr>
        <p:txBody>
          <a:bodyPr>
            <a:normAutofit/>
          </a:bodyPr>
          <a:lstStyle>
            <a:lvl1pPr marL="0" indent="0" algn="r">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08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44"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0727" y="-1744830"/>
            <a:ext cx="6320000" cy="6320000"/>
          </a:xfrm>
          <a:prstGeom prst="rect">
            <a:avLst/>
          </a:prstGeom>
        </p:spPr>
      </p:pic>
    </p:spTree>
    <p:extLst>
      <p:ext uri="{BB962C8B-B14F-4D97-AF65-F5344CB8AC3E}">
        <p14:creationId xmlns:p14="http://schemas.microsoft.com/office/powerpoint/2010/main" val="18011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Objects">
    <p:bg>
      <p:bgPr>
        <a:solidFill>
          <a:schemeClr val="bg1"/>
        </a:solidFill>
        <a:effectLst/>
      </p:bgPr>
    </p:bg>
    <p:spTree>
      <p:nvGrpSpPr>
        <p:cNvPr id="1" name=""/>
        <p:cNvGrpSpPr/>
        <p:nvPr/>
      </p:nvGrpSpPr>
      <p:grpSpPr>
        <a:xfrm>
          <a:off x="0" y="0"/>
          <a:ext cx="0" cy="0"/>
          <a:chOff x="0" y="0"/>
          <a:chExt cx="0" cy="0"/>
        </a:xfrm>
      </p:grpSpPr>
      <p:pic>
        <p:nvPicPr>
          <p:cNvPr id="8" name="Afbeelding 29" descr="gradi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10"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pic>
        <p:nvPicPr>
          <p:cNvPr id="11" name="Afbeelding 5" descr="2kubussen_conten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sp>
        <p:nvSpPr>
          <p:cNvPr id="12" name="Footer Placeholder 3"/>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046893459"/>
      </p:ext>
    </p:extLst>
  </p:cSld>
  <p:clrMapOvr>
    <a:masterClrMapping/>
  </p:clrMapOvr>
  <p:extLst>
    <p:ext uri="{DCECCB84-F9BA-43D5-87BE-67443E8EF086}">
      <p15:sldGuideLst xmlns:p15="http://schemas.microsoft.com/office/powerpoint/2012/main" xmlns="">
        <p15:guide id="1" orient="horz" pos="3003"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81101"/>
            <a:ext cx="4040188"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1697817"/>
            <a:ext cx="4040188"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45026" y="1181101"/>
            <a:ext cx="4041775"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6" y="1697817"/>
            <a:ext cx="4041775"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3"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4"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pic>
        <p:nvPicPr>
          <p:cNvPr id="20" name="Afbeelding 29" descr="gradient.png">
            <a:extLst>
              <a:ext uri="{FF2B5EF4-FFF2-40B4-BE49-F238E27FC236}">
                <a16:creationId xmlns:a16="http://schemas.microsoft.com/office/drawing/2014/main" xmlns="" id="{A7E0ED95-47F9-364A-9E56-55837EA8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1" name="Afbeelding 25" descr="P&amp;o logo.png">
            <a:extLst>
              <a:ext uri="{FF2B5EF4-FFF2-40B4-BE49-F238E27FC236}">
                <a16:creationId xmlns:a16="http://schemas.microsoft.com/office/drawing/2014/main" xmlns="" id="{20496FD2-821D-D24C-82FE-8170E52A3A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2" name="Afbeelding 8" descr="The_Sense_png.png">
            <a:extLst>
              <a:ext uri="{FF2B5EF4-FFF2-40B4-BE49-F238E27FC236}">
                <a16:creationId xmlns:a16="http://schemas.microsoft.com/office/drawing/2014/main" xmlns="" id="{3412A077-FC5D-9C40-9A89-C7A16F597D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3" name="Footer Placeholder 3">
            <a:extLst>
              <a:ext uri="{FF2B5EF4-FFF2-40B4-BE49-F238E27FC236}">
                <a16:creationId xmlns:a16="http://schemas.microsoft.com/office/drawing/2014/main" xmlns="" id="{FB9D9214-B3FA-7F49-899E-AC8B1C1EA0DE}"/>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9446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Descrip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87750" y="1158877"/>
            <a:ext cx="5099050" cy="3121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1" y="1158877"/>
            <a:ext cx="3008313" cy="312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9"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0" name="Tijdelijke aanduiding voor tekst 19"/>
          <p:cNvSpPr>
            <a:spLocks noGrp="1"/>
          </p:cNvSpPr>
          <p:nvPr>
            <p:ph type="body" idx="13"/>
          </p:nvPr>
        </p:nvSpPr>
        <p:spPr>
          <a:xfrm>
            <a:off x="1767886" y="692032"/>
            <a:ext cx="6918914" cy="384294"/>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xmlns="" id="{6549384A-A0B7-D84D-81B4-B8E8CF797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xmlns="" id="{FD7CDEB9-46EE-AC4D-A58A-08683F823A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xmlns="" id="{D50C450B-816D-EE4C-97F7-0AC264E2E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xmlns="" id="{9AE87A17-F506-C64B-80C7-54785C94FE9E}"/>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76098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Vertical v2">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977932" y="304800"/>
            <a:ext cx="6381718"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793534" y="384656"/>
            <a:ext cx="1379252" cy="919502"/>
          </a:xfrm>
          <a:prstGeom prst="rect">
            <a:avLst/>
          </a:prstGeom>
        </p:spPr>
      </p:pic>
      <p:sp>
        <p:nvSpPr>
          <p:cNvPr id="10" name="Titel 1"/>
          <p:cNvSpPr>
            <a:spLocks noGrp="1"/>
          </p:cNvSpPr>
          <p:nvPr>
            <p:ph type="title"/>
          </p:nvPr>
        </p:nvSpPr>
        <p:spPr>
          <a:xfrm rot="5400000">
            <a:off x="7032801" y="2311732"/>
            <a:ext cx="2606168" cy="1050771"/>
          </a:xfrm>
        </p:spPr>
        <p:txBody>
          <a:bodyPr lIns="0" tIns="0" rIns="0" bIns="0"/>
          <a:lstStyle/>
          <a:p>
            <a:r>
              <a:rPr lang="en-US"/>
              <a:t>Click to edit Master title style</a:t>
            </a:r>
            <a:endParaRPr lang="nl-NL" dirty="0"/>
          </a:p>
        </p:txBody>
      </p:sp>
      <p:pic>
        <p:nvPicPr>
          <p:cNvPr id="12"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026" y="4110051"/>
            <a:ext cx="1260262" cy="458792"/>
          </a:xfrm>
          <a:prstGeom prst="rect">
            <a:avLst/>
          </a:prstGeom>
        </p:spPr>
      </p:pic>
      <p:pic>
        <p:nvPicPr>
          <p:cNvPr id="13"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475465" y="940462"/>
            <a:ext cx="1695806" cy="424482"/>
          </a:xfrm>
          <a:prstGeom prst="rect">
            <a:avLst/>
          </a:prstGeom>
        </p:spPr>
      </p:pic>
    </p:spTree>
    <p:extLst>
      <p:ext uri="{BB962C8B-B14F-4D97-AF65-F5344CB8AC3E}">
        <p14:creationId xmlns:p14="http://schemas.microsoft.com/office/powerpoint/2010/main" val="2054316523"/>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Afbeelding 9" descr="wi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03" y="-24714"/>
            <a:ext cx="2637675" cy="1758450"/>
          </a:xfrm>
          <a:prstGeom prst="rect">
            <a:avLst/>
          </a:prstGeom>
        </p:spPr>
      </p:pic>
      <p:pic>
        <p:nvPicPr>
          <p:cNvPr id="11" name="Afbeelding 4" descr="2kubussen_e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3869" y="81494"/>
            <a:ext cx="3563243" cy="2375494"/>
          </a:xfrm>
          <a:prstGeom prst="rect">
            <a:avLst/>
          </a:prstGeom>
        </p:spPr>
      </p:pic>
      <p:pic>
        <p:nvPicPr>
          <p:cNvPr id="8" name="Picture 7">
            <a:extLst>
              <a:ext uri="{FF2B5EF4-FFF2-40B4-BE49-F238E27FC236}">
                <a16:creationId xmlns:a16="http://schemas.microsoft.com/office/drawing/2014/main" xmlns="" id="{AAC5BE89-E4B0-584A-8547-39C65820229D}"/>
              </a:ext>
            </a:extLst>
          </p:cNvPr>
          <p:cNvPicPr>
            <a:picLocks noChangeAspect="1"/>
          </p:cNvPicPr>
          <p:nvPr userDrawn="1"/>
        </p:nvPicPr>
        <p:blipFill>
          <a:blip r:embed="rId5"/>
          <a:stretch>
            <a:fillRect/>
          </a:stretch>
        </p:blipFill>
        <p:spPr>
          <a:xfrm>
            <a:off x="425621" y="4495894"/>
            <a:ext cx="1897449" cy="474362"/>
          </a:xfrm>
          <a:prstGeom prst="rect">
            <a:avLst/>
          </a:prstGeom>
        </p:spPr>
      </p:pic>
    </p:spTree>
    <p:extLst>
      <p:ext uri="{BB962C8B-B14F-4D97-AF65-F5344CB8AC3E}">
        <p14:creationId xmlns:p14="http://schemas.microsoft.com/office/powerpoint/2010/main" val="85361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wee objecten">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xmlns="" id="{227DEB0D-94C6-0145-BBEA-886087CA74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xmlns="" id="{D2C2F4F0-4992-0D48-BC85-8BBAE738B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xmlns="" id="{4C71248B-342F-C640-BE57-AF78FF9D4C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xmlns="" id="{273E922F-C8D0-0246-B7B0-6D3BECDBA23F}"/>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7392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67886" y="282179"/>
            <a:ext cx="6918914" cy="429021"/>
          </a:xfrm>
          <a:prstGeom prst="rect">
            <a:avLst/>
          </a:prstGeom>
        </p:spPr>
        <p:txBody>
          <a:bodyPr vert="horz" lIns="0" tIns="0" rIns="0" bIns="0" rtlCol="0" anchor="t">
            <a:normAutofit/>
          </a:bodyPr>
          <a:lstStyle/>
          <a:p>
            <a:r>
              <a:rPr lang="en-US" dirty="0"/>
              <a:t>Click to edit Master title style</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nl-NL" dirty="0" err="1"/>
              <a:t>Clik</a:t>
            </a:r>
            <a:r>
              <a:rPr lang="nl-NL" dirty="0"/>
              <a:t> </a:t>
            </a:r>
            <a:r>
              <a:rPr lang="nl-NL" dirty="0" err="1"/>
              <a:t>to</a:t>
            </a:r>
            <a:r>
              <a:rPr lang="nl-NL" dirty="0"/>
              <a:t> </a:t>
            </a:r>
            <a:r>
              <a:rPr lang="nl-NL" dirty="0" err="1"/>
              <a:t>add</a:t>
            </a:r>
            <a:r>
              <a:rPr lang="nl-NL" dirty="0"/>
              <a:t> tekst</a:t>
            </a:r>
          </a:p>
          <a:p>
            <a:pPr lvl="1"/>
            <a:r>
              <a:rPr lang="nl-NL" dirty="0"/>
              <a:t>Second level</a:t>
            </a:r>
          </a:p>
          <a:p>
            <a:pPr lvl="2"/>
            <a:r>
              <a:rPr lang="nl-NL" dirty="0" err="1"/>
              <a:t>Third</a:t>
            </a:r>
            <a:r>
              <a:rPr lang="nl-NL" dirty="0"/>
              <a:t> level</a:t>
            </a:r>
          </a:p>
          <a:p>
            <a:pPr lvl="3"/>
            <a:r>
              <a:rPr lang="nl-NL" dirty="0" err="1"/>
              <a:t>Forth</a:t>
            </a:r>
            <a:r>
              <a:rPr lang="nl-NL" dirty="0"/>
              <a:t> level</a:t>
            </a:r>
          </a:p>
          <a:p>
            <a:pPr lvl="4"/>
            <a:r>
              <a:rPr lang="nl-NL" dirty="0" err="1"/>
              <a:t>Fifth</a:t>
            </a:r>
            <a:r>
              <a:rPr lang="nl-NL" dirty="0"/>
              <a:t> level</a:t>
            </a:r>
          </a:p>
        </p:txBody>
      </p:sp>
      <p:sp>
        <p:nvSpPr>
          <p:cNvPr id="4" name="Footer Placeholder 3"/>
          <p:cNvSpPr>
            <a:spLocks noGrp="1"/>
          </p:cNvSpPr>
          <p:nvPr>
            <p:ph type="ftr" sz="quarter" idx="3"/>
          </p:nvPr>
        </p:nvSpPr>
        <p:spPr>
          <a:xfrm>
            <a:off x="457200" y="4594623"/>
            <a:ext cx="82296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a:p>
        </p:txBody>
      </p:sp>
    </p:spTree>
    <p:extLst>
      <p:ext uri="{BB962C8B-B14F-4D97-AF65-F5344CB8AC3E}">
        <p14:creationId xmlns:p14="http://schemas.microsoft.com/office/powerpoint/2010/main" val="22277540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2" r:id="rId4"/>
    <p:sldLayoutId id="2147483653" r:id="rId5"/>
    <p:sldLayoutId id="2147483656" r:id="rId6"/>
    <p:sldLayoutId id="2147483659" r:id="rId7"/>
    <p:sldLayoutId id="2147483660" r:id="rId8"/>
    <p:sldLayoutId id="2147483663" r:id="rId9"/>
  </p:sldLayoutIdLst>
  <p:txStyles>
    <p:titleStyle>
      <a:lvl1pPr algn="l" defTabSz="457200" rtl="0" eaLnBrk="1" latinLnBrk="0" hangingPunct="1">
        <a:spcBef>
          <a:spcPct val="0"/>
        </a:spcBef>
        <a:buNone/>
        <a:defRPr sz="2400" b="1" kern="1200">
          <a:solidFill>
            <a:srgbClr val="C4111A"/>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hyperlink" Target="https://webstaging.zerionsoftware.com/" TargetMode="External"/><Relationship Id="rId2" Type="http://schemas.openxmlformats.org/officeDocument/2006/relationships/hyperlink" Target="mailto:drivertraining@pofm.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ebstaging.zerionsoftware.com/security/gdpr/" TargetMode="External"/><Relationship Id="rId2" Type="http://schemas.openxmlformats.org/officeDocument/2006/relationships/hyperlink" Target="https://www.privacyshield.gov/"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euclid.co.uk/privacy-policy" TargetMode="External"/><Relationship Id="rId2" Type="http://schemas.openxmlformats.org/officeDocument/2006/relationships/hyperlink" Target="https://www.euclid.co.uk/" TargetMode="External"/><Relationship Id="rId1" Type="http://schemas.openxmlformats.org/officeDocument/2006/relationships/slideLayout" Target="../slideLayouts/slideLayout9.xml"/><Relationship Id="rId4" Type="http://schemas.openxmlformats.org/officeDocument/2006/relationships/hyperlink" Target="mailto:drivertraining@pofm.co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ico.org.uk/concerns/"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jpeg"/><Relationship Id="rId4" Type="http://schemas.openxmlformats.org/officeDocument/2006/relationships/diagramLayout" Target="../diagrams/layout1.xml"/><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9DC4D-8DE7-42C6-B1E2-89E27F14BE27}"/>
              </a:ext>
            </a:extLst>
          </p:cNvPr>
          <p:cNvSpPr>
            <a:spLocks noGrp="1"/>
          </p:cNvSpPr>
          <p:nvPr>
            <p:ph type="ctrTitle"/>
          </p:nvPr>
        </p:nvSpPr>
        <p:spPr/>
        <p:txBody>
          <a:bodyPr/>
          <a:lstStyle/>
          <a:p>
            <a:r>
              <a:rPr lang="en-GB" dirty="0"/>
              <a:t>Introduction to role of Safety Champion </a:t>
            </a:r>
          </a:p>
        </p:txBody>
      </p:sp>
      <p:sp>
        <p:nvSpPr>
          <p:cNvPr id="3" name="Subtitle 2">
            <a:extLst>
              <a:ext uri="{FF2B5EF4-FFF2-40B4-BE49-F238E27FC236}">
                <a16:creationId xmlns:a16="http://schemas.microsoft.com/office/drawing/2014/main" xmlns="" id="{642C8B49-9648-400B-A7EA-6A41EFD5A7EA}"/>
              </a:ext>
            </a:extLst>
          </p:cNvPr>
          <p:cNvSpPr>
            <a:spLocks noGrp="1"/>
          </p:cNvSpPr>
          <p:nvPr>
            <p:ph type="subTitle" idx="1"/>
          </p:nvPr>
        </p:nvSpPr>
        <p:spPr/>
        <p:txBody>
          <a:bodyPr/>
          <a:lstStyle/>
          <a:p>
            <a:pPr marL="342900" indent="-342900"/>
            <a:r>
              <a:rPr lang="en-GB" dirty="0">
                <a:solidFill>
                  <a:srgbClr val="333399"/>
                </a:solidFill>
              </a:rPr>
              <a:t>P&amp;O Ferrymasters </a:t>
            </a:r>
          </a:p>
          <a:p>
            <a:pPr marL="342900" indent="-342900"/>
            <a:r>
              <a:rPr lang="en-GB" dirty="0">
                <a:solidFill>
                  <a:srgbClr val="333399"/>
                </a:solidFill>
              </a:rPr>
              <a:t>Driver Training Programme 2019 v1</a:t>
            </a:r>
          </a:p>
          <a:p>
            <a:endParaRPr lang="en-GB" dirty="0"/>
          </a:p>
        </p:txBody>
      </p:sp>
    </p:spTree>
    <p:extLst>
      <p:ext uri="{BB962C8B-B14F-4D97-AF65-F5344CB8AC3E}">
        <p14:creationId xmlns:p14="http://schemas.microsoft.com/office/powerpoint/2010/main" val="553107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8B402F2F-D2D9-42E0-AA12-F38910CC82F9}"/>
              </a:ext>
            </a:extLst>
          </p:cNvPr>
          <p:cNvSpPr>
            <a:spLocks noGrp="1" noChangeArrowheads="1"/>
          </p:cNvSpPr>
          <p:nvPr>
            <p:ph type="title"/>
          </p:nvPr>
        </p:nvSpPr>
        <p:spPr>
          <a:xfrm>
            <a:off x="1768475" y="282575"/>
            <a:ext cx="6918325" cy="409575"/>
          </a:xfrm>
          <a:noFill/>
          <a:ln/>
        </p:spPr>
        <p:txBody>
          <a:bodyPr>
            <a:normAutofit/>
          </a:bodyPr>
          <a:lstStyle/>
          <a:p>
            <a:r>
              <a:rPr lang="en-GB" sz="2200" b="1" dirty="0">
                <a:latin typeface="Arial Narrow" pitchFamily="34" charset="0"/>
              </a:rPr>
              <a:t>Driver Training Process</a:t>
            </a:r>
            <a:r>
              <a:rPr lang="sk-SK" sz="2200" dirty="0">
                <a:latin typeface="Arial Narrow" pitchFamily="34" charset="0"/>
              </a:rPr>
              <a:t> </a:t>
            </a:r>
            <a:endParaRPr lang="en-GB" sz="2200" dirty="0">
              <a:latin typeface="Arial Narrow" pitchFamily="34" charset="0"/>
            </a:endParaRPr>
          </a:p>
        </p:txBody>
      </p:sp>
      <p:pic>
        <p:nvPicPr>
          <p:cNvPr id="7" name="Picture 3">
            <a:extLst>
              <a:ext uri="{FF2B5EF4-FFF2-40B4-BE49-F238E27FC236}">
                <a16:creationId xmlns:a16="http://schemas.microsoft.com/office/drawing/2014/main" xmlns="" id="{F33130E6-B614-492A-A6EA-1445649A73F7}"/>
              </a:ext>
            </a:extLst>
          </p:cNvPr>
          <p:cNvPicPr>
            <a:picLocks noGrp="1" noChangeAspect="1" noChangeArrowheads="1"/>
          </p:cNvPicPr>
          <p:nvPr>
            <p:ph sz="half" idx="1"/>
          </p:nvPr>
        </p:nvPicPr>
        <p:blipFill>
          <a:blip r:embed="rId3" cstate="print"/>
          <a:srcRect/>
          <a:stretch>
            <a:fillRect/>
          </a:stretch>
        </p:blipFill>
        <p:spPr bwMode="auto">
          <a:xfrm>
            <a:off x="953036" y="1603420"/>
            <a:ext cx="7360276" cy="2086377"/>
          </a:xfrm>
          <a:prstGeom prst="rect">
            <a:avLst/>
          </a:prstGeom>
          <a:noFill/>
          <a:ln w="9525">
            <a:noFill/>
            <a:miter lim="800000"/>
            <a:headEnd/>
            <a:tailEnd/>
          </a:ln>
          <a:effectLst/>
        </p:spPr>
      </p:pic>
    </p:spTree>
    <p:extLst>
      <p:ext uri="{BB962C8B-B14F-4D97-AF65-F5344CB8AC3E}">
        <p14:creationId xmlns:p14="http://schemas.microsoft.com/office/powerpoint/2010/main" val="274014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xmlns="" id="{AE0F42C7-88E0-4695-B6E9-90FAAA29E12E}"/>
              </a:ext>
            </a:extLst>
          </p:cNvPr>
          <p:cNvSpPr>
            <a:spLocks noGrp="1" noChangeArrowheads="1"/>
          </p:cNvSpPr>
          <p:nvPr>
            <p:ph type="title"/>
          </p:nvPr>
        </p:nvSpPr>
        <p:spPr>
          <a:xfrm>
            <a:off x="1768475" y="282575"/>
            <a:ext cx="6918325" cy="409575"/>
          </a:xfrm>
          <a:noFill/>
          <a:ln/>
        </p:spPr>
        <p:txBody>
          <a:bodyPr>
            <a:normAutofit/>
          </a:bodyPr>
          <a:lstStyle/>
          <a:p>
            <a:r>
              <a:rPr lang="en-GB" sz="2200" b="1" dirty="0">
                <a:latin typeface="Arial Narrow" pitchFamily="34" charset="0"/>
              </a:rPr>
              <a:t>Driver Training Process</a:t>
            </a:r>
            <a:r>
              <a:rPr lang="sk-SK" sz="2200" dirty="0">
                <a:latin typeface="Arial Narrow" pitchFamily="34" charset="0"/>
              </a:rPr>
              <a:t> </a:t>
            </a:r>
            <a:endParaRPr lang="en-GB" sz="2200" dirty="0">
              <a:latin typeface="Arial Narrow" pitchFamily="34" charset="0"/>
            </a:endParaRPr>
          </a:p>
        </p:txBody>
      </p:sp>
      <p:pic>
        <p:nvPicPr>
          <p:cNvPr id="7" name="Picture 3" descr="Card 2">
            <a:extLst>
              <a:ext uri="{FF2B5EF4-FFF2-40B4-BE49-F238E27FC236}">
                <a16:creationId xmlns:a16="http://schemas.microsoft.com/office/drawing/2014/main" xmlns="" id="{D8F9EE96-DC9C-4BBA-B842-EBF7D5FD1CE2}"/>
              </a:ext>
            </a:extLst>
          </p:cNvPr>
          <p:cNvPicPr>
            <a:picLocks noGrp="1" noChangeAspect="1" noChangeArrowheads="1"/>
          </p:cNvPicPr>
          <p:nvPr>
            <p:ph sz="half" idx="1"/>
          </p:nvPr>
        </p:nvPicPr>
        <p:blipFill>
          <a:blip r:embed="rId3" cstate="print"/>
          <a:srcRect/>
          <a:stretch>
            <a:fillRect/>
          </a:stretch>
        </p:blipFill>
        <p:spPr bwMode="auto">
          <a:xfrm>
            <a:off x="837127" y="1677988"/>
            <a:ext cx="3586765" cy="2209800"/>
          </a:xfrm>
          <a:prstGeom prst="rect">
            <a:avLst/>
          </a:prstGeom>
          <a:noFill/>
        </p:spPr>
      </p:pic>
      <p:pic>
        <p:nvPicPr>
          <p:cNvPr id="8" name="Picture 4" descr="Card 1">
            <a:extLst>
              <a:ext uri="{FF2B5EF4-FFF2-40B4-BE49-F238E27FC236}">
                <a16:creationId xmlns:a16="http://schemas.microsoft.com/office/drawing/2014/main" xmlns="" id="{727359DD-207C-48C0-97ED-7402111B45A1}"/>
              </a:ext>
            </a:extLst>
          </p:cNvPr>
          <p:cNvPicPr>
            <a:picLocks noGrp="1" noChangeAspect="1" noChangeArrowheads="1"/>
          </p:cNvPicPr>
          <p:nvPr>
            <p:ph sz="half" idx="2"/>
          </p:nvPr>
        </p:nvPicPr>
        <p:blipFill>
          <a:blip r:embed="rId4" cstate="print"/>
          <a:srcRect/>
          <a:stretch>
            <a:fillRect/>
          </a:stretch>
        </p:blipFill>
        <p:spPr bwMode="auto">
          <a:xfrm>
            <a:off x="4572001" y="1673225"/>
            <a:ext cx="3490174" cy="2219325"/>
          </a:xfrm>
          <a:prstGeom prst="rect">
            <a:avLst/>
          </a:prstGeom>
          <a:noFill/>
        </p:spPr>
      </p:pic>
    </p:spTree>
    <p:extLst>
      <p:ext uri="{BB962C8B-B14F-4D97-AF65-F5344CB8AC3E}">
        <p14:creationId xmlns:p14="http://schemas.microsoft.com/office/powerpoint/2010/main" val="437510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897C622-D000-4BB5-AF76-D2DEC4475F3F}"/>
              </a:ext>
            </a:extLst>
          </p:cNvPr>
          <p:cNvSpPr>
            <a:spLocks noGrp="1"/>
          </p:cNvSpPr>
          <p:nvPr>
            <p:ph type="title"/>
          </p:nvPr>
        </p:nvSpPr>
        <p:spPr/>
        <p:txBody>
          <a:bodyPr/>
          <a:lstStyle/>
          <a:p>
            <a:r>
              <a:rPr lang="en-GB" dirty="0"/>
              <a:t>Fair Processing Notice</a:t>
            </a:r>
          </a:p>
        </p:txBody>
      </p:sp>
      <p:sp>
        <p:nvSpPr>
          <p:cNvPr id="7" name="Rectangle 6"/>
          <p:cNvSpPr/>
          <p:nvPr/>
        </p:nvSpPr>
        <p:spPr>
          <a:xfrm>
            <a:off x="606056" y="1135896"/>
            <a:ext cx="7974422" cy="3323987"/>
          </a:xfrm>
          <a:prstGeom prst="rect">
            <a:avLst/>
          </a:prstGeom>
        </p:spPr>
        <p:txBody>
          <a:bodyPr wrap="square">
            <a:spAutoFit/>
          </a:bodyPr>
          <a:lstStyle/>
          <a:p>
            <a:r>
              <a:rPr lang="en-GB" sz="1400" dirty="0"/>
              <a:t>At P&amp;O Ferrymasters Ltd we’re committed to protecting and respecting your privacy. </a:t>
            </a:r>
          </a:p>
          <a:p>
            <a:r>
              <a:rPr lang="en-GB" sz="1400" dirty="0"/>
              <a:t>This policy explains when and why we collect personal information, how we use it, the conditions under which we may disclose it to others and how we keep it secure.</a:t>
            </a:r>
          </a:p>
          <a:p>
            <a:r>
              <a:rPr lang="en-GB" sz="1400" dirty="0"/>
              <a:t>By attending this training, you’re agreeing to be bound by this policy.  Any questions regarding this policy and our privacy practices should be sent by email to </a:t>
            </a:r>
            <a:r>
              <a:rPr lang="en-GB" sz="1400" dirty="0">
                <a:hlinkClick r:id="rId2"/>
              </a:rPr>
              <a:t>drivertraining@pofm.com</a:t>
            </a:r>
            <a:r>
              <a:rPr lang="en-GB" sz="1400" dirty="0"/>
              <a:t> or in writing to POFM Driver Training, P&amp;O Ferrymasters Ltd, Channel House, Channel View Road, Dover CT17 9TJ. Alternatively, you can telephone 01304 224213 </a:t>
            </a:r>
          </a:p>
          <a:p>
            <a:endParaRPr lang="en-GB" sz="1400" dirty="0"/>
          </a:p>
          <a:p>
            <a:r>
              <a:rPr lang="en-GB" sz="1400" b="1" dirty="0"/>
              <a:t>How do we collect information from you?</a:t>
            </a:r>
          </a:p>
          <a:p>
            <a:r>
              <a:rPr lang="en-GB" sz="1400" dirty="0"/>
              <a:t>We might collect data from you when you contact us, either on the telephone or via email or in person as part of the identification or registration for training process.</a:t>
            </a:r>
          </a:p>
          <a:p>
            <a:endParaRPr lang="en-GB" sz="1400" dirty="0"/>
          </a:p>
          <a:p>
            <a:r>
              <a:rPr lang="en-GB" sz="1400" dirty="0"/>
              <a:t>We may collect data from you as part of an on site induction using a software package named </a:t>
            </a:r>
            <a:r>
              <a:rPr lang="en-GB" sz="1400" dirty="0" err="1"/>
              <a:t>Iformbuilder</a:t>
            </a:r>
            <a:r>
              <a:rPr lang="en-GB" sz="1400" dirty="0"/>
              <a:t>, which is part of Zerion Software. For more information please visit:</a:t>
            </a:r>
          </a:p>
          <a:p>
            <a:r>
              <a:rPr lang="en-GB" sz="1400" dirty="0">
                <a:hlinkClick r:id="rId3"/>
              </a:rPr>
              <a:t>https://webstaging.zerionsoftware.com/</a:t>
            </a:r>
            <a:endParaRPr lang="en-GB" sz="1400" dirty="0"/>
          </a:p>
        </p:txBody>
      </p:sp>
    </p:spTree>
    <p:extLst>
      <p:ext uri="{BB962C8B-B14F-4D97-AF65-F5344CB8AC3E}">
        <p14:creationId xmlns:p14="http://schemas.microsoft.com/office/powerpoint/2010/main" val="140744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897C622-D000-4BB5-AF76-D2DEC4475F3F}"/>
              </a:ext>
            </a:extLst>
          </p:cNvPr>
          <p:cNvSpPr>
            <a:spLocks noGrp="1"/>
          </p:cNvSpPr>
          <p:nvPr>
            <p:ph type="title"/>
          </p:nvPr>
        </p:nvSpPr>
        <p:spPr/>
        <p:txBody>
          <a:bodyPr/>
          <a:lstStyle/>
          <a:p>
            <a:r>
              <a:rPr lang="en-GB" dirty="0"/>
              <a:t>Fair Processing Notice</a:t>
            </a:r>
          </a:p>
        </p:txBody>
      </p:sp>
      <p:sp>
        <p:nvSpPr>
          <p:cNvPr id="7" name="Rectangle 6"/>
          <p:cNvSpPr/>
          <p:nvPr/>
        </p:nvSpPr>
        <p:spPr>
          <a:xfrm>
            <a:off x="680477" y="933870"/>
            <a:ext cx="7740509" cy="4031873"/>
          </a:xfrm>
          <a:prstGeom prst="rect">
            <a:avLst/>
          </a:prstGeom>
        </p:spPr>
        <p:txBody>
          <a:bodyPr wrap="square">
            <a:spAutoFit/>
          </a:bodyPr>
          <a:lstStyle/>
          <a:p>
            <a:r>
              <a:rPr lang="en-GB" sz="1600" b="1" dirty="0"/>
              <a:t>What type of information is collected from you?</a:t>
            </a:r>
          </a:p>
          <a:p>
            <a:pPr marL="1257300" lvl="3"/>
            <a:r>
              <a:rPr lang="en-GB" sz="1600" dirty="0"/>
              <a:t>		Name</a:t>
            </a:r>
          </a:p>
          <a:p>
            <a:pPr marL="1257300" lvl="3"/>
            <a:r>
              <a:rPr lang="en-GB" sz="1600" dirty="0"/>
              <a:t>		Contact details</a:t>
            </a:r>
          </a:p>
          <a:p>
            <a:pPr marL="1257300" lvl="3"/>
            <a:r>
              <a:rPr lang="en-GB" sz="1600" dirty="0"/>
              <a:t>		Photographic image</a:t>
            </a:r>
          </a:p>
          <a:p>
            <a:pPr marL="1257300" lvl="3"/>
            <a:r>
              <a:rPr lang="en-GB" sz="1600" dirty="0"/>
              <a:t>		Driver Licence Details</a:t>
            </a:r>
          </a:p>
          <a:p>
            <a:pPr marL="1257300" lvl="3"/>
            <a:r>
              <a:rPr lang="en-GB" sz="1600" dirty="0"/>
              <a:t>		Payment Details (where payment for training has been made)</a:t>
            </a:r>
          </a:p>
          <a:p>
            <a:endParaRPr lang="en-GB" sz="1600" b="1" dirty="0"/>
          </a:p>
          <a:p>
            <a:r>
              <a:rPr lang="en-GB" sz="1600" b="1" dirty="0"/>
              <a:t>How is your information used?</a:t>
            </a:r>
          </a:p>
          <a:p>
            <a:pPr lvl="1"/>
            <a:r>
              <a:rPr lang="en-GB" sz="1600" dirty="0"/>
              <a:t>We will use your information to:</a:t>
            </a:r>
          </a:p>
          <a:p>
            <a:pPr marL="1200150" lvl="2" indent="-285750">
              <a:buFont typeface="Arial" panose="020B0604020202020204" pitchFamily="34" charset="0"/>
              <a:buChar char="•"/>
            </a:pPr>
            <a:r>
              <a:rPr lang="en-GB" sz="1400" dirty="0"/>
              <a:t>keep a record of drivers who have been trained in specific site, safety and load securing guidelines in order to service P&amp;O Ferrymasters Ltd customers.</a:t>
            </a:r>
          </a:p>
          <a:p>
            <a:pPr marL="1200150" lvl="2" indent="-285750">
              <a:buFont typeface="Arial" panose="020B0604020202020204" pitchFamily="34" charset="0"/>
              <a:buChar char="•"/>
            </a:pPr>
            <a:r>
              <a:rPr lang="en-GB" sz="1400" dirty="0"/>
              <a:t>complete an attendance certificate;</a:t>
            </a:r>
          </a:p>
          <a:p>
            <a:pPr marL="1200150" lvl="2" indent="-285750">
              <a:buFont typeface="Arial" panose="020B0604020202020204" pitchFamily="34" charset="0"/>
              <a:buChar char="•"/>
            </a:pPr>
            <a:r>
              <a:rPr lang="en-GB" sz="1400" dirty="0"/>
              <a:t>create a driver training card;</a:t>
            </a:r>
          </a:p>
          <a:p>
            <a:pPr marL="1200150" lvl="2" indent="-285750">
              <a:buFont typeface="Arial" panose="020B0604020202020204" pitchFamily="34" charset="0"/>
              <a:buChar char="•"/>
            </a:pPr>
            <a:r>
              <a:rPr lang="en-GB" sz="1400" dirty="0"/>
              <a:t>notify you of changes to our services;</a:t>
            </a:r>
          </a:p>
          <a:p>
            <a:pPr marL="1200150" lvl="2" indent="-285750">
              <a:buFont typeface="Arial" panose="020B0604020202020204" pitchFamily="34" charset="0"/>
              <a:buChar char="•"/>
            </a:pPr>
            <a:r>
              <a:rPr lang="en-GB" sz="1400" dirty="0"/>
              <a:t>send you communications which you have requested and that may </a:t>
            </a:r>
          </a:p>
          <a:p>
            <a:pPr lvl="2"/>
            <a:r>
              <a:rPr lang="en-GB" sz="1400" dirty="0"/>
              <a:t>be of 	interest to you;</a:t>
            </a:r>
          </a:p>
          <a:p>
            <a:endParaRPr lang="en-GB" sz="1400" dirty="0"/>
          </a:p>
        </p:txBody>
      </p:sp>
    </p:spTree>
    <p:extLst>
      <p:ext uri="{BB962C8B-B14F-4D97-AF65-F5344CB8AC3E}">
        <p14:creationId xmlns:p14="http://schemas.microsoft.com/office/powerpoint/2010/main" val="925134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AFD0A49-D52E-4076-A28B-00FB7B16F430}"/>
              </a:ext>
            </a:extLst>
          </p:cNvPr>
          <p:cNvSpPr>
            <a:spLocks noGrp="1"/>
          </p:cNvSpPr>
          <p:nvPr>
            <p:ph type="title"/>
          </p:nvPr>
        </p:nvSpPr>
        <p:spPr/>
        <p:txBody>
          <a:bodyPr/>
          <a:lstStyle/>
          <a:p>
            <a:r>
              <a:rPr lang="en-GB" dirty="0"/>
              <a:t>Fair Processing Notice</a:t>
            </a:r>
          </a:p>
        </p:txBody>
      </p:sp>
      <p:sp>
        <p:nvSpPr>
          <p:cNvPr id="6" name="Rectangle 5"/>
          <p:cNvSpPr/>
          <p:nvPr/>
        </p:nvSpPr>
        <p:spPr>
          <a:xfrm>
            <a:off x="669854" y="1176307"/>
            <a:ext cx="8112642" cy="3046988"/>
          </a:xfrm>
          <a:prstGeom prst="rect">
            <a:avLst/>
          </a:prstGeom>
        </p:spPr>
        <p:txBody>
          <a:bodyPr wrap="square">
            <a:spAutoFit/>
          </a:bodyPr>
          <a:lstStyle/>
          <a:p>
            <a:r>
              <a:rPr lang="en-GB" sz="1600" dirty="0">
                <a:latin typeface="Arial Narrow" panose="020B0606020202030204" pitchFamily="34" charset="0"/>
              </a:rPr>
              <a:t>We review our retention periods for personal information on a regular basis. We will hold some types of information, for example data about your training, to fulfil our obligations for up to seven years, </a:t>
            </a:r>
          </a:p>
          <a:p>
            <a:endParaRPr lang="en-GB" sz="1600" dirty="0">
              <a:latin typeface="Arial Narrow" panose="020B0606020202030204" pitchFamily="34" charset="0"/>
            </a:endParaRPr>
          </a:p>
          <a:p>
            <a:r>
              <a:rPr lang="en-GB" sz="1600" dirty="0">
                <a:latin typeface="Arial Narrow" panose="020B0606020202030204" pitchFamily="34" charset="0"/>
              </a:rPr>
              <a:t>Depending on the type of data we will hold your personal information on our systems for: </a:t>
            </a:r>
          </a:p>
          <a:p>
            <a:r>
              <a:rPr lang="en-GB" sz="1600" dirty="0">
                <a:latin typeface="Arial Narrow" panose="020B0606020202030204" pitchFamily="34" charset="0"/>
              </a:rPr>
              <a:t>We will retain your name, address, photograph, employer and driving licence data for seven years</a:t>
            </a:r>
          </a:p>
          <a:p>
            <a:r>
              <a:rPr lang="en-GB" sz="1600" dirty="0">
                <a:latin typeface="Arial Narrow" panose="020B0606020202030204" pitchFamily="34" charset="0"/>
              </a:rPr>
              <a:t>We will retain your payment details (where given) for seven years</a:t>
            </a:r>
          </a:p>
          <a:p>
            <a:endParaRPr lang="en-GB" sz="1600" dirty="0">
              <a:latin typeface="Arial Narrow" panose="020B0606020202030204" pitchFamily="34" charset="0"/>
            </a:endParaRPr>
          </a:p>
          <a:p>
            <a:r>
              <a:rPr lang="en-GB" sz="1600" b="1" dirty="0">
                <a:latin typeface="Arial Narrow" panose="020B0606020202030204" pitchFamily="34" charset="0"/>
              </a:rPr>
              <a:t>Who has access to your information?</a:t>
            </a:r>
          </a:p>
          <a:p>
            <a:r>
              <a:rPr lang="en-GB" sz="1600" dirty="0">
                <a:latin typeface="Arial Narrow" panose="020B0606020202030204" pitchFamily="34" charset="0"/>
              </a:rPr>
              <a:t>Your information may be collected by P&amp;O Ferrymasters staff using a software package from </a:t>
            </a:r>
            <a:r>
              <a:rPr lang="en-GB" sz="1600" dirty="0" err="1">
                <a:latin typeface="Arial Narrow" panose="020B0606020202030204" pitchFamily="34" charset="0"/>
              </a:rPr>
              <a:t>Iformbuilder</a:t>
            </a:r>
            <a:r>
              <a:rPr lang="en-GB" sz="1600" dirty="0">
                <a:latin typeface="Arial Narrow" panose="020B0606020202030204" pitchFamily="34" charset="0"/>
              </a:rPr>
              <a:t>, which is part of Zerion Software. Zerion Software is a US based company and adheres to the Privacy Shield Principles (</a:t>
            </a:r>
            <a:r>
              <a:rPr lang="en-GB" sz="1600" dirty="0">
                <a:latin typeface="Arial Narrow" panose="020B0606020202030204" pitchFamily="34" charset="0"/>
                <a:hlinkClick r:id="rId2"/>
              </a:rPr>
              <a:t>https://www.privacyshield.gov/</a:t>
            </a:r>
            <a:r>
              <a:rPr lang="en-GB" sz="1600" dirty="0">
                <a:latin typeface="Arial Narrow" panose="020B0606020202030204" pitchFamily="34" charset="0"/>
              </a:rPr>
              <a:t>) and the EU GDPR regulations. For further information please visit: </a:t>
            </a:r>
            <a:r>
              <a:rPr lang="en-GB" sz="1600" dirty="0">
                <a:latin typeface="Arial Narrow" panose="020B0606020202030204" pitchFamily="34" charset="0"/>
                <a:hlinkClick r:id="rId3"/>
              </a:rPr>
              <a:t>https://webstaging.zerionsoftware.com/security/gdpr/</a:t>
            </a:r>
            <a:endParaRPr lang="en-GB" sz="1600" dirty="0">
              <a:latin typeface="Arial Narrow" panose="020B0606020202030204" pitchFamily="34" charset="0"/>
            </a:endParaRPr>
          </a:p>
        </p:txBody>
      </p:sp>
    </p:spTree>
    <p:extLst>
      <p:ext uri="{BB962C8B-B14F-4D97-AF65-F5344CB8AC3E}">
        <p14:creationId xmlns:p14="http://schemas.microsoft.com/office/powerpoint/2010/main" val="3633877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8708" y="1170761"/>
            <a:ext cx="7581014" cy="3390603"/>
          </a:xfrm>
        </p:spPr>
        <p:txBody>
          <a:bodyPr>
            <a:noAutofit/>
          </a:bodyPr>
          <a:lstStyle/>
          <a:p>
            <a:pPr marL="0" indent="0">
              <a:buNone/>
            </a:pPr>
            <a:r>
              <a:rPr lang="en-GB" sz="1600" dirty="0">
                <a:solidFill>
                  <a:schemeClr val="tx1"/>
                </a:solidFill>
              </a:rPr>
              <a:t>The information collected will be uploaded to our internal database for the recording of driver training and processed locally for Driver Training Card manufacture. All details are held on a central secure server in the UK, only staff who have specific security permission can access the data.</a:t>
            </a:r>
          </a:p>
          <a:p>
            <a:pPr marL="0" indent="0">
              <a:buNone/>
            </a:pPr>
            <a:r>
              <a:rPr lang="en-GB" sz="1600" dirty="0">
                <a:solidFill>
                  <a:schemeClr val="tx1"/>
                </a:solidFill>
              </a:rPr>
              <a:t>We will share your information with Euclid (</a:t>
            </a:r>
            <a:r>
              <a:rPr lang="en-GB" sz="1600" dirty="0">
                <a:solidFill>
                  <a:schemeClr val="tx1"/>
                </a:solidFill>
                <a:hlinkClick r:id="rId2"/>
              </a:rPr>
              <a:t>https://www.euclid.co.uk/</a:t>
            </a:r>
            <a:r>
              <a:rPr lang="en-GB" sz="1600" dirty="0">
                <a:solidFill>
                  <a:schemeClr val="tx1"/>
                </a:solidFill>
              </a:rPr>
              <a:t>) using their secure web portal, for the manufacture of driver training cards on behalf of P&amp;O Ferrymasters Ltd, for all drivers trained by P&amp;O Ferrymasters Ltd. For more information please visit: </a:t>
            </a:r>
            <a:r>
              <a:rPr lang="en-GB" sz="1600" dirty="0">
                <a:solidFill>
                  <a:schemeClr val="tx1"/>
                </a:solidFill>
                <a:hlinkClick r:id="rId3"/>
              </a:rPr>
              <a:t>https://www.euclid.co.uk/privacy-policy</a:t>
            </a:r>
            <a:endParaRPr lang="en-GB" sz="1600" dirty="0">
              <a:solidFill>
                <a:schemeClr val="tx1"/>
              </a:solidFill>
            </a:endParaRPr>
          </a:p>
          <a:p>
            <a:pPr marL="0" indent="0">
              <a:buNone/>
            </a:pPr>
            <a:endParaRPr lang="en-GB" sz="1600" dirty="0">
              <a:solidFill>
                <a:schemeClr val="tx1"/>
              </a:solidFill>
            </a:endParaRPr>
          </a:p>
          <a:p>
            <a:pPr marL="0" indent="0">
              <a:buNone/>
            </a:pPr>
            <a:r>
              <a:rPr lang="en-GB" sz="1600" b="1" dirty="0">
                <a:solidFill>
                  <a:schemeClr val="tx1"/>
                </a:solidFill>
              </a:rPr>
              <a:t>How you can access and update your information?</a:t>
            </a:r>
          </a:p>
          <a:p>
            <a:pPr marL="0" indent="0">
              <a:buNone/>
            </a:pPr>
            <a:r>
              <a:rPr lang="en-GB" sz="1600" dirty="0">
                <a:solidFill>
                  <a:schemeClr val="tx1"/>
                </a:solidFill>
              </a:rPr>
              <a:t>The accuracy of your information is important to us. If you would like to access to the data we hold on you please contact: </a:t>
            </a:r>
            <a:r>
              <a:rPr lang="en-GB" sz="1600" dirty="0">
                <a:solidFill>
                  <a:schemeClr val="tx1"/>
                </a:solidFill>
                <a:hlinkClick r:id="rId4"/>
              </a:rPr>
              <a:t>drivertraining@pofm.com</a:t>
            </a:r>
            <a:r>
              <a:rPr lang="en-GB" sz="1600" dirty="0">
                <a:solidFill>
                  <a:schemeClr val="tx1"/>
                </a:solidFill>
              </a:rPr>
              <a:t>  Alternatively, you can telephone 01304 224213</a:t>
            </a:r>
          </a:p>
          <a:p>
            <a:pPr marL="0" indent="0">
              <a:buNone/>
            </a:pPr>
            <a:endParaRPr lang="en-GB" sz="1600" dirty="0">
              <a:solidFill>
                <a:schemeClr val="tx1"/>
              </a:solidFill>
            </a:endParaRPr>
          </a:p>
          <a:p>
            <a:pPr marL="0" indent="0">
              <a:buNone/>
            </a:pPr>
            <a:endParaRPr lang="en-GB" sz="1600" dirty="0">
              <a:solidFill>
                <a:schemeClr val="tx1"/>
              </a:solidFill>
            </a:endParaRPr>
          </a:p>
        </p:txBody>
      </p:sp>
      <p:sp>
        <p:nvSpPr>
          <p:cNvPr id="4" name="Title 3"/>
          <p:cNvSpPr>
            <a:spLocks noGrp="1"/>
          </p:cNvSpPr>
          <p:nvPr>
            <p:ph type="title"/>
          </p:nvPr>
        </p:nvSpPr>
        <p:spPr/>
        <p:txBody>
          <a:bodyPr/>
          <a:lstStyle/>
          <a:p>
            <a:r>
              <a:rPr lang="en-GB" dirty="0"/>
              <a:t>Fair Processing Notice</a:t>
            </a:r>
          </a:p>
        </p:txBody>
      </p:sp>
      <p:sp>
        <p:nvSpPr>
          <p:cNvPr id="5" name="Text Placeholder 4"/>
          <p:cNvSpPr>
            <a:spLocks noGrp="1"/>
          </p:cNvSpPr>
          <p:nvPr>
            <p:ph type="body" idx="10"/>
          </p:nvPr>
        </p:nvSpPr>
        <p:spPr/>
        <p:txBody>
          <a:bodyPr/>
          <a:lstStyle/>
          <a:p>
            <a:endParaRPr lang="en-GB"/>
          </a:p>
        </p:txBody>
      </p:sp>
    </p:spTree>
    <p:extLst>
      <p:ext uri="{BB962C8B-B14F-4D97-AF65-F5344CB8AC3E}">
        <p14:creationId xmlns:p14="http://schemas.microsoft.com/office/powerpoint/2010/main" val="88971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33646" y="1399255"/>
            <a:ext cx="7676708" cy="2571767"/>
          </a:xfrm>
        </p:spPr>
        <p:txBody>
          <a:bodyPr>
            <a:normAutofit lnSpcReduction="10000"/>
          </a:bodyPr>
          <a:lstStyle/>
          <a:p>
            <a:pPr marL="0" indent="0">
              <a:buNone/>
            </a:pPr>
            <a:r>
              <a:rPr lang="en-GB" sz="1600" b="1" dirty="0">
                <a:solidFill>
                  <a:schemeClr val="tx1"/>
                </a:solidFill>
              </a:rPr>
              <a:t>How you can access and update your information – cont.</a:t>
            </a:r>
          </a:p>
          <a:p>
            <a:pPr marL="0" indent="0">
              <a:buNone/>
            </a:pPr>
            <a:r>
              <a:rPr lang="en-GB" sz="1600" dirty="0">
                <a:solidFill>
                  <a:schemeClr val="tx1"/>
                </a:solidFill>
              </a:rPr>
              <a:t>You have the right to ask for a copy of the information P&amp;O Ferrymasters Ltd hold about you </a:t>
            </a:r>
          </a:p>
          <a:p>
            <a:pPr marL="0" indent="0">
              <a:buNone/>
            </a:pPr>
            <a:endParaRPr lang="en-GB" sz="1600" dirty="0">
              <a:solidFill>
                <a:schemeClr val="tx1"/>
              </a:solidFill>
            </a:endParaRPr>
          </a:p>
          <a:p>
            <a:pPr marL="0" indent="0">
              <a:buNone/>
            </a:pPr>
            <a:r>
              <a:rPr lang="en-GB" sz="1600" dirty="0">
                <a:solidFill>
                  <a:schemeClr val="tx1"/>
                </a:solidFill>
              </a:rPr>
              <a:t>You have the right to request that the data we hold on you is erased or rectified. For example, if you don’t want us to use your information for views and comments on the services we provide, you can ask to have your contact details removed. </a:t>
            </a:r>
          </a:p>
          <a:p>
            <a:pPr marL="0" indent="0">
              <a:buNone/>
            </a:pPr>
            <a:endParaRPr lang="en-GB" sz="1600" dirty="0">
              <a:solidFill>
                <a:schemeClr val="tx1"/>
              </a:solidFill>
            </a:endParaRPr>
          </a:p>
          <a:p>
            <a:pPr marL="0" indent="0">
              <a:buNone/>
            </a:pPr>
            <a:r>
              <a:rPr lang="en-GB" sz="1600" b="1" dirty="0">
                <a:solidFill>
                  <a:schemeClr val="tx1"/>
                </a:solidFill>
              </a:rPr>
              <a:t>How do I complain to the regulator?</a:t>
            </a:r>
          </a:p>
          <a:p>
            <a:pPr marL="0" indent="0">
              <a:buNone/>
            </a:pPr>
            <a:r>
              <a:rPr lang="en-GB" sz="1600" dirty="0">
                <a:solidFill>
                  <a:schemeClr val="tx1"/>
                </a:solidFill>
              </a:rPr>
              <a:t>If you would like to complain about the way we handle data please visit the Information Commissioners Office: </a:t>
            </a:r>
            <a:r>
              <a:rPr lang="en-GB" sz="1600" dirty="0">
                <a:solidFill>
                  <a:schemeClr val="tx1"/>
                </a:solidFill>
                <a:hlinkClick r:id="rId2"/>
              </a:rPr>
              <a:t>https://ico.org.uk/concerns/</a:t>
            </a:r>
            <a:endParaRPr lang="en-GB" sz="1600" dirty="0">
              <a:solidFill>
                <a:schemeClr val="tx1"/>
              </a:solidFill>
            </a:endParaRPr>
          </a:p>
        </p:txBody>
      </p:sp>
      <p:sp>
        <p:nvSpPr>
          <p:cNvPr id="4" name="Title 3"/>
          <p:cNvSpPr>
            <a:spLocks noGrp="1"/>
          </p:cNvSpPr>
          <p:nvPr>
            <p:ph type="title"/>
          </p:nvPr>
        </p:nvSpPr>
        <p:spPr/>
        <p:txBody>
          <a:bodyPr/>
          <a:lstStyle/>
          <a:p>
            <a:r>
              <a:rPr lang="en-GB" dirty="0"/>
              <a:t>Fair Processing Notice</a:t>
            </a:r>
          </a:p>
        </p:txBody>
      </p:sp>
      <p:sp>
        <p:nvSpPr>
          <p:cNvPr id="5" name="Text Placeholder 4"/>
          <p:cNvSpPr>
            <a:spLocks noGrp="1"/>
          </p:cNvSpPr>
          <p:nvPr>
            <p:ph type="body" idx="10"/>
          </p:nvPr>
        </p:nvSpPr>
        <p:spPr/>
        <p:txBody>
          <a:bodyPr/>
          <a:lstStyle/>
          <a:p>
            <a:endParaRPr lang="en-GB"/>
          </a:p>
        </p:txBody>
      </p:sp>
    </p:spTree>
    <p:extLst>
      <p:ext uri="{BB962C8B-B14F-4D97-AF65-F5344CB8AC3E}">
        <p14:creationId xmlns:p14="http://schemas.microsoft.com/office/powerpoint/2010/main" val="1299211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75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792CBF1-B6A1-486B-9662-597D0D345476}"/>
              </a:ext>
            </a:extLst>
          </p:cNvPr>
          <p:cNvSpPr>
            <a:spLocks noGrp="1"/>
          </p:cNvSpPr>
          <p:nvPr>
            <p:ph sz="half" idx="1"/>
          </p:nvPr>
        </p:nvSpPr>
        <p:spPr>
          <a:xfrm>
            <a:off x="457200" y="1077686"/>
            <a:ext cx="7832470" cy="3450771"/>
          </a:xfrm>
        </p:spPr>
        <p:txBody>
          <a:bodyPr>
            <a:normAutofit/>
          </a:bodyPr>
          <a:lstStyle/>
          <a:p>
            <a:r>
              <a:rPr lang="en-GB" sz="1800" dirty="0" smtClean="0">
                <a:solidFill>
                  <a:srgbClr val="333399"/>
                </a:solidFill>
                <a:latin typeface="Arial" panose="020B0604020202020204" pitchFamily="34" charset="0"/>
                <a:cs typeface="Arial" panose="020B0604020202020204" pitchFamily="34" charset="0"/>
              </a:rPr>
              <a:t>Module </a:t>
            </a:r>
            <a:r>
              <a:rPr lang="en-GB" sz="1800" dirty="0">
                <a:solidFill>
                  <a:srgbClr val="333399"/>
                </a:solidFill>
                <a:latin typeface="Arial" panose="020B0604020202020204" pitchFamily="34" charset="0"/>
                <a:cs typeface="Arial" panose="020B0604020202020204" pitchFamily="34" charset="0"/>
              </a:rPr>
              <a:t>1 – Introduction and Role of the Safety </a:t>
            </a:r>
            <a:r>
              <a:rPr lang="en-GB" sz="1800" dirty="0" smtClean="0">
                <a:solidFill>
                  <a:srgbClr val="333399"/>
                </a:solidFill>
                <a:latin typeface="Arial" panose="020B0604020202020204" pitchFamily="34" charset="0"/>
                <a:cs typeface="Arial" panose="020B0604020202020204" pitchFamily="34" charset="0"/>
              </a:rPr>
              <a:t>Champion</a:t>
            </a:r>
          </a:p>
          <a:p>
            <a:r>
              <a:rPr lang="en-GB" sz="1800" dirty="0" smtClean="0">
                <a:solidFill>
                  <a:srgbClr val="333399"/>
                </a:solidFill>
                <a:latin typeface="Arial" panose="020B0604020202020204" pitchFamily="34" charset="0"/>
                <a:cs typeface="Arial" panose="020B0604020202020204" pitchFamily="34" charset="0"/>
              </a:rPr>
              <a:t>Module </a:t>
            </a:r>
            <a:r>
              <a:rPr lang="en-GB" sz="1800" dirty="0">
                <a:solidFill>
                  <a:srgbClr val="333399"/>
                </a:solidFill>
                <a:latin typeface="Arial" panose="020B0604020202020204" pitchFamily="34" charset="0"/>
                <a:cs typeface="Arial" panose="020B0604020202020204" pitchFamily="34" charset="0"/>
              </a:rPr>
              <a:t>2 – Safety </a:t>
            </a:r>
            <a:r>
              <a:rPr lang="en-GB" sz="1800" dirty="0" smtClean="0">
                <a:solidFill>
                  <a:srgbClr val="333399"/>
                </a:solidFill>
                <a:latin typeface="Arial" panose="020B0604020202020204" pitchFamily="34" charset="0"/>
                <a:cs typeface="Arial" panose="020B0604020202020204" pitchFamily="34" charset="0"/>
              </a:rPr>
              <a:t>Principles</a:t>
            </a:r>
            <a:endParaRPr lang="en-GB" sz="1800" dirty="0">
              <a:solidFill>
                <a:srgbClr val="333399"/>
              </a:solidFill>
              <a:latin typeface="Arial" panose="020B0604020202020204" pitchFamily="34" charset="0"/>
              <a:cs typeface="Arial" panose="020B0604020202020204" pitchFamily="34" charset="0"/>
            </a:endParaRPr>
          </a:p>
          <a:p>
            <a:r>
              <a:rPr lang="en-GB" sz="1800" dirty="0">
                <a:solidFill>
                  <a:srgbClr val="333399"/>
                </a:solidFill>
                <a:latin typeface="Arial" panose="020B0604020202020204" pitchFamily="34" charset="0"/>
                <a:cs typeface="Arial" panose="020B0604020202020204" pitchFamily="34" charset="0"/>
              </a:rPr>
              <a:t>Module 3 – Tractor and Trailer </a:t>
            </a:r>
            <a:r>
              <a:rPr lang="en-GB" sz="1800" dirty="0" smtClean="0">
                <a:solidFill>
                  <a:srgbClr val="333399"/>
                </a:solidFill>
                <a:latin typeface="Arial" panose="020B0604020202020204" pitchFamily="34" charset="0"/>
                <a:cs typeface="Arial" panose="020B0604020202020204" pitchFamily="34" charset="0"/>
              </a:rPr>
              <a:t>Operations</a:t>
            </a:r>
          </a:p>
          <a:p>
            <a:r>
              <a:rPr lang="en-GB" sz="1800" dirty="0" smtClean="0">
                <a:solidFill>
                  <a:srgbClr val="333399"/>
                </a:solidFill>
                <a:latin typeface="Arial" panose="020B0604020202020204" pitchFamily="34" charset="0"/>
                <a:cs typeface="Arial" panose="020B0604020202020204" pitchFamily="34" charset="0"/>
              </a:rPr>
              <a:t>Module </a:t>
            </a:r>
            <a:r>
              <a:rPr lang="en-GB" sz="1800" dirty="0">
                <a:solidFill>
                  <a:srgbClr val="333399"/>
                </a:solidFill>
                <a:latin typeface="Arial" panose="020B0604020202020204" pitchFamily="34" charset="0"/>
                <a:cs typeface="Arial" panose="020B0604020202020204" pitchFamily="34" charset="0"/>
              </a:rPr>
              <a:t>4 – Loading and Unloading </a:t>
            </a:r>
            <a:r>
              <a:rPr lang="en-GB" sz="1800" dirty="0" smtClean="0">
                <a:solidFill>
                  <a:srgbClr val="333399"/>
                </a:solidFill>
                <a:latin typeface="Arial" panose="020B0604020202020204" pitchFamily="34" charset="0"/>
                <a:cs typeface="Arial" panose="020B0604020202020204" pitchFamily="34" charset="0"/>
              </a:rPr>
              <a:t>Safely </a:t>
            </a:r>
            <a:endParaRPr lang="en-GB" sz="1800" dirty="0">
              <a:solidFill>
                <a:srgbClr val="333399"/>
              </a:solidFill>
              <a:latin typeface="Arial" panose="020B0604020202020204" pitchFamily="34" charset="0"/>
              <a:cs typeface="Arial" panose="020B0604020202020204" pitchFamily="34" charset="0"/>
            </a:endParaRPr>
          </a:p>
          <a:p>
            <a:r>
              <a:rPr lang="en-GB" sz="1800" dirty="0">
                <a:solidFill>
                  <a:srgbClr val="333399"/>
                </a:solidFill>
                <a:latin typeface="Arial" panose="020B0604020202020204" pitchFamily="34" charset="0"/>
                <a:cs typeface="Arial" panose="020B0604020202020204" pitchFamily="34" charset="0"/>
              </a:rPr>
              <a:t>Module 5 – Working at </a:t>
            </a:r>
            <a:r>
              <a:rPr lang="en-GB" sz="1800" dirty="0" smtClean="0">
                <a:solidFill>
                  <a:srgbClr val="333399"/>
                </a:solidFill>
                <a:latin typeface="Arial" panose="020B0604020202020204" pitchFamily="34" charset="0"/>
                <a:cs typeface="Arial" panose="020B0604020202020204" pitchFamily="34" charset="0"/>
              </a:rPr>
              <a:t>Height</a:t>
            </a:r>
            <a:endParaRPr lang="en-GB" sz="1800" dirty="0">
              <a:solidFill>
                <a:srgbClr val="333399"/>
              </a:solidFill>
              <a:latin typeface="Arial" panose="020B0604020202020204" pitchFamily="34" charset="0"/>
              <a:cs typeface="Arial" panose="020B0604020202020204" pitchFamily="34" charset="0"/>
            </a:endParaRPr>
          </a:p>
          <a:p>
            <a:r>
              <a:rPr lang="en-GB" sz="1800" dirty="0">
                <a:solidFill>
                  <a:srgbClr val="333399"/>
                </a:solidFill>
                <a:latin typeface="Arial" panose="020B0604020202020204" pitchFamily="34" charset="0"/>
                <a:cs typeface="Arial" panose="020B0604020202020204" pitchFamily="34" charset="0"/>
              </a:rPr>
              <a:t>Module 6 – Defect </a:t>
            </a:r>
            <a:r>
              <a:rPr lang="en-GB" sz="1800" dirty="0" smtClean="0">
                <a:solidFill>
                  <a:srgbClr val="333399"/>
                </a:solidFill>
                <a:latin typeface="Arial" panose="020B0604020202020204" pitchFamily="34" charset="0"/>
                <a:cs typeface="Arial" panose="020B0604020202020204" pitchFamily="34" charset="0"/>
              </a:rPr>
              <a:t>Reporting</a:t>
            </a:r>
          </a:p>
          <a:p>
            <a:r>
              <a:rPr lang="en-GB" sz="1800" dirty="0">
                <a:solidFill>
                  <a:srgbClr val="333399"/>
                </a:solidFill>
                <a:latin typeface="Arial" panose="020B0604020202020204" pitchFamily="34" charset="0"/>
                <a:cs typeface="Arial" panose="020B0604020202020204" pitchFamily="34" charset="0"/>
              </a:rPr>
              <a:t>Module 7 – Axle Weights </a:t>
            </a:r>
          </a:p>
          <a:p>
            <a:endParaRPr lang="en-GB" dirty="0"/>
          </a:p>
        </p:txBody>
      </p:sp>
      <p:sp>
        <p:nvSpPr>
          <p:cNvPr id="4" name="Title 3">
            <a:extLst>
              <a:ext uri="{FF2B5EF4-FFF2-40B4-BE49-F238E27FC236}">
                <a16:creationId xmlns:a16="http://schemas.microsoft.com/office/drawing/2014/main" xmlns="" id="{A897C622-D000-4BB5-AF76-D2DEC4475F3F}"/>
              </a:ext>
            </a:extLst>
          </p:cNvPr>
          <p:cNvSpPr>
            <a:spLocks noGrp="1"/>
          </p:cNvSpPr>
          <p:nvPr>
            <p:ph type="title"/>
          </p:nvPr>
        </p:nvSpPr>
        <p:spPr/>
        <p:txBody>
          <a:bodyPr>
            <a:normAutofit fontScale="90000"/>
          </a:bodyPr>
          <a:lstStyle/>
          <a:p>
            <a:r>
              <a:rPr lang="en-GB" dirty="0">
                <a:solidFill>
                  <a:srgbClr val="CC0000"/>
                </a:solidFill>
              </a:rPr>
              <a:t>Agenda</a:t>
            </a:r>
            <a:br>
              <a:rPr lang="en-GB" dirty="0">
                <a:solidFill>
                  <a:srgbClr val="CC0000"/>
                </a:solidFill>
              </a:rPr>
            </a:br>
            <a:endParaRPr lang="en-GB" dirty="0"/>
          </a:p>
        </p:txBody>
      </p:sp>
    </p:spTree>
    <p:extLst>
      <p:ext uri="{BB962C8B-B14F-4D97-AF65-F5344CB8AC3E}">
        <p14:creationId xmlns:p14="http://schemas.microsoft.com/office/powerpoint/2010/main" val="1899534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04AD5A7-AF79-4E2E-9055-8D547A1905E3}"/>
              </a:ext>
            </a:extLst>
          </p:cNvPr>
          <p:cNvSpPr>
            <a:spLocks noGrp="1"/>
          </p:cNvSpPr>
          <p:nvPr>
            <p:ph type="title"/>
          </p:nvPr>
        </p:nvSpPr>
        <p:spPr/>
        <p:txBody>
          <a:bodyPr/>
          <a:lstStyle/>
          <a:p>
            <a:r>
              <a:rPr lang="en-GB" dirty="0"/>
              <a:t>Why are we here?</a:t>
            </a:r>
          </a:p>
        </p:txBody>
      </p:sp>
      <p:pic>
        <p:nvPicPr>
          <p:cNvPr id="6" name="Picture 11" descr="2010011-03">
            <a:extLst>
              <a:ext uri="{FF2B5EF4-FFF2-40B4-BE49-F238E27FC236}">
                <a16:creationId xmlns:a16="http://schemas.microsoft.com/office/drawing/2014/main" xmlns="" id="{CB10E975-695F-4201-A553-5A67F0982FEB}"/>
              </a:ext>
            </a:extLst>
          </p:cNvPr>
          <p:cNvPicPr>
            <a:picLocks noChangeAspect="1" noChangeArrowheads="1"/>
          </p:cNvPicPr>
          <p:nvPr/>
        </p:nvPicPr>
        <p:blipFill>
          <a:blip r:embed="rId3" cstate="print"/>
          <a:srcRect/>
          <a:stretch>
            <a:fillRect/>
          </a:stretch>
        </p:blipFill>
        <p:spPr bwMode="auto">
          <a:xfrm>
            <a:off x="36577" y="2136676"/>
            <a:ext cx="4465638" cy="2968625"/>
          </a:xfrm>
          <a:prstGeom prst="rect">
            <a:avLst/>
          </a:prstGeom>
          <a:noFill/>
          <a:ln w="9525">
            <a:noFill/>
            <a:miter lim="800000"/>
            <a:headEnd/>
            <a:tailEnd/>
          </a:ln>
        </p:spPr>
      </p:pic>
      <p:grpSp>
        <p:nvGrpSpPr>
          <p:cNvPr id="7" name="Rectangular Callout 10">
            <a:extLst>
              <a:ext uri="{FF2B5EF4-FFF2-40B4-BE49-F238E27FC236}">
                <a16:creationId xmlns:a16="http://schemas.microsoft.com/office/drawing/2014/main" xmlns="" id="{3A90C02C-AD0A-4F1F-B9A4-E60B31875BAB}"/>
              </a:ext>
            </a:extLst>
          </p:cNvPr>
          <p:cNvGrpSpPr>
            <a:grpSpLocks/>
          </p:cNvGrpSpPr>
          <p:nvPr/>
        </p:nvGrpSpPr>
        <p:grpSpPr bwMode="auto">
          <a:xfrm>
            <a:off x="506413" y="1663700"/>
            <a:ext cx="2962275" cy="1549400"/>
            <a:chOff x="319" y="1048"/>
            <a:chExt cx="1866" cy="976"/>
          </a:xfrm>
        </p:grpSpPr>
        <p:pic>
          <p:nvPicPr>
            <p:cNvPr id="8" name="Rectangular Callout 10">
              <a:extLst>
                <a:ext uri="{FF2B5EF4-FFF2-40B4-BE49-F238E27FC236}">
                  <a16:creationId xmlns:a16="http://schemas.microsoft.com/office/drawing/2014/main" xmlns="" id="{8F283289-31B5-4B2C-9FAB-F299029D6D63}"/>
                </a:ext>
              </a:extLst>
            </p:cNvPr>
            <p:cNvPicPr>
              <a:picLocks noChangeArrowheads="1"/>
            </p:cNvPicPr>
            <p:nvPr/>
          </p:nvPicPr>
          <p:blipFill>
            <a:blip r:embed="rId4" cstate="print"/>
            <a:srcRect/>
            <a:stretch>
              <a:fillRect/>
            </a:stretch>
          </p:blipFill>
          <p:spPr bwMode="auto">
            <a:xfrm>
              <a:off x="319" y="1048"/>
              <a:ext cx="1866" cy="976"/>
            </a:xfrm>
            <a:prstGeom prst="rect">
              <a:avLst/>
            </a:prstGeom>
            <a:noFill/>
          </p:spPr>
        </p:pic>
        <p:sp>
          <p:nvSpPr>
            <p:cNvPr id="9" name="Text Box 11">
              <a:extLst>
                <a:ext uri="{FF2B5EF4-FFF2-40B4-BE49-F238E27FC236}">
                  <a16:creationId xmlns:a16="http://schemas.microsoft.com/office/drawing/2014/main" xmlns="" id="{8391A6D9-0B77-40AE-B783-06DEF070E7C7}"/>
                </a:ext>
              </a:extLst>
            </p:cNvPr>
            <p:cNvSpPr txBox="1">
              <a:spLocks noChangeArrowheads="1"/>
            </p:cNvSpPr>
            <p:nvPr/>
          </p:nvSpPr>
          <p:spPr bwMode="auto">
            <a:xfrm>
              <a:off x="340" y="1071"/>
              <a:ext cx="1825" cy="726"/>
            </a:xfrm>
            <a:prstGeom prst="rect">
              <a:avLst/>
            </a:prstGeom>
            <a:noFill/>
            <a:ln w="9525">
              <a:noFill/>
              <a:miter lim="800000"/>
              <a:headEnd/>
              <a:tailEnd/>
            </a:ln>
          </p:spPr>
          <p:txBody>
            <a:bodyPr wrap="none" anchor="ctr"/>
            <a:lstStyle/>
            <a:p>
              <a:pPr algn="ctr"/>
              <a:endParaRPr lang="en-GB" dirty="0"/>
            </a:p>
            <a:p>
              <a:pPr algn="ctr"/>
              <a:r>
                <a:rPr lang="en-GB" sz="1800" dirty="0"/>
                <a:t>28</a:t>
              </a:r>
              <a:r>
                <a:rPr lang="en-GB" sz="1800" baseline="30000" dirty="0"/>
                <a:t>th</a:t>
              </a:r>
              <a:r>
                <a:rPr lang="en-GB" sz="1800" dirty="0"/>
                <a:t> August 2010 – </a:t>
              </a:r>
            </a:p>
            <a:p>
              <a:pPr algn="ctr"/>
              <a:r>
                <a:rPr lang="en-GB" sz="1800" dirty="0"/>
                <a:t>Fatal Accident, Scunthorpe</a:t>
              </a:r>
            </a:p>
            <a:p>
              <a:pPr algn="ctr"/>
              <a:endParaRPr lang="en-GB" dirty="0"/>
            </a:p>
          </p:txBody>
        </p:sp>
      </p:grpSp>
      <p:pic>
        <p:nvPicPr>
          <p:cNvPr id="10" name="Picture 18" descr="Afbeelding 002">
            <a:extLst>
              <a:ext uri="{FF2B5EF4-FFF2-40B4-BE49-F238E27FC236}">
                <a16:creationId xmlns:a16="http://schemas.microsoft.com/office/drawing/2014/main" xmlns="" id="{D39D820A-5DF9-4D3C-984B-2D06CDAC17C6}"/>
              </a:ext>
            </a:extLst>
          </p:cNvPr>
          <p:cNvPicPr>
            <a:picLocks noChangeAspect="1" noChangeArrowheads="1"/>
          </p:cNvPicPr>
          <p:nvPr/>
        </p:nvPicPr>
        <p:blipFill>
          <a:blip r:embed="rId5" cstate="print"/>
          <a:srcRect/>
          <a:stretch>
            <a:fillRect/>
          </a:stretch>
        </p:blipFill>
        <p:spPr bwMode="auto">
          <a:xfrm>
            <a:off x="4499937" y="167044"/>
            <a:ext cx="4576762" cy="3425825"/>
          </a:xfrm>
          <a:prstGeom prst="rect">
            <a:avLst/>
          </a:prstGeom>
          <a:noFill/>
          <a:ln w="9525">
            <a:noFill/>
            <a:miter lim="800000"/>
            <a:headEnd/>
            <a:tailEnd/>
          </a:ln>
        </p:spPr>
      </p:pic>
      <p:grpSp>
        <p:nvGrpSpPr>
          <p:cNvPr id="11" name="Rectangular Callout 12">
            <a:extLst>
              <a:ext uri="{FF2B5EF4-FFF2-40B4-BE49-F238E27FC236}">
                <a16:creationId xmlns:a16="http://schemas.microsoft.com/office/drawing/2014/main" xmlns="" id="{222F254F-C0D2-45E1-A9E3-16A385E04594}"/>
              </a:ext>
            </a:extLst>
          </p:cNvPr>
          <p:cNvGrpSpPr>
            <a:grpSpLocks/>
          </p:cNvGrpSpPr>
          <p:nvPr/>
        </p:nvGrpSpPr>
        <p:grpSpPr bwMode="auto">
          <a:xfrm>
            <a:off x="4961450" y="3077954"/>
            <a:ext cx="3888681" cy="1795569"/>
            <a:chOff x="3583" y="2915"/>
            <a:chExt cx="1870" cy="1122"/>
          </a:xfrm>
        </p:grpSpPr>
        <p:pic>
          <p:nvPicPr>
            <p:cNvPr id="12" name="Rectangular Callout 12">
              <a:extLst>
                <a:ext uri="{FF2B5EF4-FFF2-40B4-BE49-F238E27FC236}">
                  <a16:creationId xmlns:a16="http://schemas.microsoft.com/office/drawing/2014/main" xmlns="" id="{5CB2BABF-FEE7-4D82-8CCB-6667A0F0409E}"/>
                </a:ext>
              </a:extLst>
            </p:cNvPr>
            <p:cNvPicPr>
              <a:picLocks noChangeArrowheads="1"/>
            </p:cNvPicPr>
            <p:nvPr/>
          </p:nvPicPr>
          <p:blipFill>
            <a:blip r:embed="rId6" cstate="print"/>
            <a:srcRect/>
            <a:stretch>
              <a:fillRect/>
            </a:stretch>
          </p:blipFill>
          <p:spPr bwMode="auto">
            <a:xfrm>
              <a:off x="3583" y="2915"/>
              <a:ext cx="1870" cy="990"/>
            </a:xfrm>
            <a:prstGeom prst="rect">
              <a:avLst/>
            </a:prstGeom>
            <a:noFill/>
            <a:ln w="9525">
              <a:noFill/>
              <a:miter lim="800000"/>
              <a:headEnd/>
              <a:tailEnd/>
            </a:ln>
          </p:spPr>
        </p:pic>
        <p:sp>
          <p:nvSpPr>
            <p:cNvPr id="13" name="Text Box 15">
              <a:extLst>
                <a:ext uri="{FF2B5EF4-FFF2-40B4-BE49-F238E27FC236}">
                  <a16:creationId xmlns:a16="http://schemas.microsoft.com/office/drawing/2014/main" xmlns="" id="{97371F92-EE35-4E32-9A89-72C4598EAACD}"/>
                </a:ext>
              </a:extLst>
            </p:cNvPr>
            <p:cNvSpPr txBox="1">
              <a:spLocks noChangeArrowheads="1"/>
            </p:cNvSpPr>
            <p:nvPr/>
          </p:nvSpPr>
          <p:spPr bwMode="auto">
            <a:xfrm>
              <a:off x="3583" y="3190"/>
              <a:ext cx="1847" cy="847"/>
            </a:xfrm>
            <a:prstGeom prst="rect">
              <a:avLst/>
            </a:prstGeom>
            <a:noFill/>
            <a:ln w="9525">
              <a:noFill/>
              <a:miter lim="800000"/>
              <a:headEnd/>
              <a:tailEnd/>
            </a:ln>
          </p:spPr>
          <p:txBody>
            <a:bodyPr wrap="none" anchor="ctr"/>
            <a:lstStyle/>
            <a:p>
              <a:pPr algn="ctr"/>
              <a:r>
                <a:rPr lang="en-GB" sz="1800" dirty="0" err="1"/>
                <a:t>Gert</a:t>
              </a:r>
              <a:r>
                <a:rPr lang="en-GB" sz="1800" dirty="0"/>
                <a:t> </a:t>
              </a:r>
              <a:r>
                <a:rPr lang="en-GB" sz="1800" dirty="0" err="1"/>
                <a:t>Hofstetter</a:t>
              </a:r>
              <a:r>
                <a:rPr lang="en-GB" sz="1800" dirty="0"/>
                <a:t>, 37 years old, </a:t>
              </a:r>
            </a:p>
            <a:p>
              <a:pPr algn="ctr"/>
              <a:r>
                <a:rPr lang="en-GB" sz="1800" dirty="0"/>
                <a:t>fell from trailer. </a:t>
              </a:r>
            </a:p>
            <a:p>
              <a:pPr algn="ctr"/>
              <a:r>
                <a:rPr lang="en-US" sz="1800" dirty="0"/>
                <a:t>Handicapped for the rest of his life</a:t>
              </a:r>
              <a:endParaRPr lang="en-GB" sz="1800" dirty="0"/>
            </a:p>
            <a:p>
              <a:pPr algn="ctr"/>
              <a:endParaRPr lang="en-GB" dirty="0"/>
            </a:p>
          </p:txBody>
        </p:sp>
      </p:grpSp>
      <p:pic>
        <p:nvPicPr>
          <p:cNvPr id="14" name="Picture 13">
            <a:extLst>
              <a:ext uri="{FF2B5EF4-FFF2-40B4-BE49-F238E27FC236}">
                <a16:creationId xmlns:a16="http://schemas.microsoft.com/office/drawing/2014/main" xmlns="" id="{1B4DE4F3-BC05-4C80-938B-8D9E754AB1B2}"/>
              </a:ext>
            </a:extLst>
          </p:cNvPr>
          <p:cNvPicPr>
            <a:picLocks noChangeAspect="1"/>
          </p:cNvPicPr>
          <p:nvPr/>
        </p:nvPicPr>
        <p:blipFill>
          <a:blip r:embed="rId7" cstate="print"/>
          <a:srcRect/>
          <a:stretch>
            <a:fillRect/>
          </a:stretch>
        </p:blipFill>
        <p:spPr bwMode="auto">
          <a:xfrm>
            <a:off x="4030598" y="1298476"/>
            <a:ext cx="5076825" cy="3806825"/>
          </a:xfrm>
          <a:prstGeom prst="rect">
            <a:avLst/>
          </a:prstGeom>
          <a:noFill/>
          <a:ln w="9525">
            <a:noFill/>
            <a:miter lim="800000"/>
            <a:headEnd/>
            <a:tailEnd/>
          </a:ln>
        </p:spPr>
      </p:pic>
      <p:pic>
        <p:nvPicPr>
          <p:cNvPr id="15" name="Picture 14">
            <a:extLst>
              <a:ext uri="{FF2B5EF4-FFF2-40B4-BE49-F238E27FC236}">
                <a16:creationId xmlns:a16="http://schemas.microsoft.com/office/drawing/2014/main" xmlns="" id="{4DC03D9C-3D97-4A1C-A71E-8788AC4235D5}"/>
              </a:ext>
            </a:extLst>
          </p:cNvPr>
          <p:cNvPicPr>
            <a:picLocks noChangeAspect="1"/>
          </p:cNvPicPr>
          <p:nvPr/>
        </p:nvPicPr>
        <p:blipFill>
          <a:blip r:embed="rId8" cstate="print"/>
          <a:srcRect/>
          <a:stretch>
            <a:fillRect/>
          </a:stretch>
        </p:blipFill>
        <p:spPr bwMode="auto">
          <a:xfrm>
            <a:off x="239271" y="1064611"/>
            <a:ext cx="4381501" cy="3286125"/>
          </a:xfrm>
          <a:prstGeom prst="rect">
            <a:avLst/>
          </a:prstGeom>
          <a:noFill/>
          <a:ln w="9525">
            <a:noFill/>
            <a:miter lim="800000"/>
            <a:headEnd/>
            <a:tailEnd/>
          </a:ln>
        </p:spPr>
      </p:pic>
      <p:sp>
        <p:nvSpPr>
          <p:cNvPr id="16" name="Text Box 19">
            <a:extLst>
              <a:ext uri="{FF2B5EF4-FFF2-40B4-BE49-F238E27FC236}">
                <a16:creationId xmlns:a16="http://schemas.microsoft.com/office/drawing/2014/main" xmlns="" id="{CAB5D73F-09B3-4C94-BBCC-C193614D1414}"/>
              </a:ext>
            </a:extLst>
          </p:cNvPr>
          <p:cNvSpPr txBox="1">
            <a:spLocks noChangeArrowheads="1"/>
          </p:cNvSpPr>
          <p:nvPr/>
        </p:nvSpPr>
        <p:spPr bwMode="auto">
          <a:xfrm>
            <a:off x="2664133" y="4563762"/>
            <a:ext cx="4032250" cy="274637"/>
          </a:xfrm>
          <a:prstGeom prst="rect">
            <a:avLst/>
          </a:prstGeom>
          <a:noFill/>
          <a:ln w="9525">
            <a:noFill/>
            <a:miter lim="800000"/>
            <a:headEnd/>
            <a:tailEnd/>
          </a:ln>
          <a:effectLst/>
        </p:spPr>
        <p:txBody>
          <a:bodyPr>
            <a:spAutoFit/>
          </a:bodyPr>
          <a:lstStyle/>
          <a:p>
            <a:pPr>
              <a:spcBef>
                <a:spcPct val="50000"/>
              </a:spcBef>
            </a:pPr>
            <a:r>
              <a:rPr lang="en-GB" sz="1200" dirty="0"/>
              <a:t>Based on P&amp;O </a:t>
            </a:r>
            <a:r>
              <a:rPr lang="en-GB" sz="1200" dirty="0" err="1"/>
              <a:t>Ferrymasters</a:t>
            </a:r>
            <a:r>
              <a:rPr lang="en-GB" sz="1200" dirty="0"/>
              <a:t> accident statistics</a:t>
            </a:r>
          </a:p>
        </p:txBody>
      </p:sp>
      <p:pic>
        <p:nvPicPr>
          <p:cNvPr id="18" name="Picture 17"/>
          <p:cNvPicPr/>
          <p:nvPr/>
        </p:nvPicPr>
        <p:blipFill>
          <a:blip r:embed="rId9">
            <a:extLst>
              <a:ext uri="{28A0092B-C50C-407E-A947-70E740481C1C}">
                <a14:useLocalDpi xmlns:a14="http://schemas.microsoft.com/office/drawing/2010/main" val="0"/>
              </a:ext>
            </a:extLst>
          </a:blip>
          <a:srcRect/>
          <a:stretch>
            <a:fillRect/>
          </a:stretch>
        </p:blipFill>
        <p:spPr bwMode="auto">
          <a:xfrm>
            <a:off x="940885" y="889094"/>
            <a:ext cx="7359773" cy="3949305"/>
          </a:xfrm>
          <a:prstGeom prst="rect">
            <a:avLst/>
          </a:prstGeom>
          <a:noFill/>
        </p:spPr>
      </p:pic>
    </p:spTree>
    <p:extLst>
      <p:ext uri="{BB962C8B-B14F-4D97-AF65-F5344CB8AC3E}">
        <p14:creationId xmlns:p14="http://schemas.microsoft.com/office/powerpoint/2010/main" val="947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a:extLst>
              <a:ext uri="{FF2B5EF4-FFF2-40B4-BE49-F238E27FC236}">
                <a16:creationId xmlns:a16="http://schemas.microsoft.com/office/drawing/2014/main" xmlns="" id="{5FCFB905-ED29-46B2-9C0D-4A806898258F}"/>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p:spPr>
        <p:txBody>
          <a:bodyPr>
            <a:spAutoFit/>
          </a:bodyPr>
          <a:lstStyle/>
          <a:p>
            <a:pPr>
              <a:spcBef>
                <a:spcPct val="50000"/>
              </a:spcBef>
            </a:pPr>
            <a:r>
              <a:rPr lang="nl-NL" sz="2200" b="1" dirty="0" err="1">
                <a:solidFill>
                  <a:srgbClr val="CC0000"/>
                </a:solidFill>
                <a:latin typeface="Arial Narrow" panose="020B0606020202030204" pitchFamily="34" charset="0"/>
              </a:rPr>
              <a:t>Things</a:t>
            </a:r>
            <a:r>
              <a:rPr lang="nl-NL" sz="2200" b="1" dirty="0">
                <a:solidFill>
                  <a:srgbClr val="CC0000"/>
                </a:solidFill>
                <a:latin typeface="Arial Narrow" panose="020B0606020202030204" pitchFamily="34" charset="0"/>
              </a:rPr>
              <a:t> have </a:t>
            </a:r>
            <a:r>
              <a:rPr lang="nl-NL" sz="2200" b="1" dirty="0" err="1">
                <a:solidFill>
                  <a:srgbClr val="CC0000"/>
                </a:solidFill>
                <a:latin typeface="Arial Narrow" panose="020B0606020202030204" pitchFamily="34" charset="0"/>
              </a:rPr>
              <a:t>changed</a:t>
            </a:r>
            <a:r>
              <a:rPr lang="nl-NL" sz="2200" b="1" dirty="0">
                <a:solidFill>
                  <a:srgbClr val="CC0000"/>
                </a:solidFill>
                <a:latin typeface="Arial Narrow" panose="020B0606020202030204" pitchFamily="34" charset="0"/>
              </a:rPr>
              <a:t>....</a:t>
            </a:r>
            <a:endParaRPr lang="en-US" sz="2200" b="1" dirty="0">
              <a:solidFill>
                <a:srgbClr val="CC0000"/>
              </a:solidFill>
              <a:latin typeface="Arial Narrow" panose="020B0606020202030204" pitchFamily="34" charset="0"/>
            </a:endParaRPr>
          </a:p>
        </p:txBody>
      </p:sp>
      <p:graphicFrame>
        <p:nvGraphicFramePr>
          <p:cNvPr id="7" name="Diagram 6">
            <a:extLst>
              <a:ext uri="{FF2B5EF4-FFF2-40B4-BE49-F238E27FC236}">
                <a16:creationId xmlns:a16="http://schemas.microsoft.com/office/drawing/2014/main" xmlns="" id="{E56289C2-FE92-41FD-93C0-1B10991766E3}"/>
              </a:ext>
            </a:extLst>
          </p:cNvPr>
          <p:cNvGraphicFramePr/>
          <p:nvPr>
            <p:extLst>
              <p:ext uri="{D42A27DB-BD31-4B8C-83A1-F6EECF244321}">
                <p14:modId xmlns:p14="http://schemas.microsoft.com/office/powerpoint/2010/main" val="1692680299"/>
              </p:ext>
            </p:extLst>
          </p:nvPr>
        </p:nvGraphicFramePr>
        <p:xfrm>
          <a:off x="395288" y="1340685"/>
          <a:ext cx="7921100" cy="3888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2" descr="IMAG0343">
            <a:extLst>
              <a:ext uri="{FF2B5EF4-FFF2-40B4-BE49-F238E27FC236}">
                <a16:creationId xmlns:a16="http://schemas.microsoft.com/office/drawing/2014/main" xmlns="" id="{2A7EAF29-19F6-4380-9BDD-663282A8AA62}"/>
              </a:ext>
            </a:extLst>
          </p:cNvPr>
          <p:cNvPicPr>
            <a:picLocks noChangeAspect="1" noChangeArrowheads="1"/>
          </p:cNvPicPr>
          <p:nvPr/>
        </p:nvPicPr>
        <p:blipFill>
          <a:blip r:embed="rId8" cstate="print"/>
          <a:srcRect/>
          <a:stretch>
            <a:fillRect/>
          </a:stretch>
        </p:blipFill>
        <p:spPr bwMode="auto">
          <a:xfrm>
            <a:off x="255327" y="1081824"/>
            <a:ext cx="2120826" cy="2995215"/>
          </a:xfrm>
          <a:prstGeom prst="rect">
            <a:avLst/>
          </a:prstGeom>
          <a:noFill/>
          <a:ln w="9525">
            <a:noFill/>
            <a:miter lim="800000"/>
            <a:headEnd/>
            <a:tailEnd/>
          </a:ln>
        </p:spPr>
      </p:pic>
      <p:pic>
        <p:nvPicPr>
          <p:cNvPr id="10" name="Picture 11">
            <a:extLst>
              <a:ext uri="{FF2B5EF4-FFF2-40B4-BE49-F238E27FC236}">
                <a16:creationId xmlns:a16="http://schemas.microsoft.com/office/drawing/2014/main" xmlns="" id="{2BABFC32-1CF1-4355-AAD4-9351FD7A7C7F}"/>
              </a:ext>
            </a:extLst>
          </p:cNvPr>
          <p:cNvPicPr>
            <a:picLocks noChangeAspect="1" noChangeArrowheads="1"/>
          </p:cNvPicPr>
          <p:nvPr/>
        </p:nvPicPr>
        <p:blipFill>
          <a:blip r:embed="rId9" cstate="print"/>
          <a:srcRect/>
          <a:stretch>
            <a:fillRect/>
          </a:stretch>
        </p:blipFill>
        <p:spPr bwMode="auto">
          <a:xfrm>
            <a:off x="169467" y="1081824"/>
            <a:ext cx="3253094" cy="2409505"/>
          </a:xfrm>
          <a:prstGeom prst="rect">
            <a:avLst/>
          </a:prstGeom>
          <a:noFill/>
          <a:ln w="9525">
            <a:noFill/>
            <a:miter lim="800000"/>
            <a:headEnd/>
            <a:tailEnd/>
          </a:ln>
          <a:effectLst/>
        </p:spPr>
      </p:pic>
      <p:pic>
        <p:nvPicPr>
          <p:cNvPr id="11" name="Picture 2" descr="C:\Users\rotcg1\AppData\Local\Microsoft\Windows\Temporary Internet Files\Content.Outlook\WB1WS24V\Photo opening sliding roof from the ground - blue trailer.jpg"/>
          <p:cNvPicPr>
            <a:picLocks noChangeAspect="1" noChangeArrowheads="1"/>
          </p:cNvPicPr>
          <p:nvPr/>
        </p:nvPicPr>
        <p:blipFill>
          <a:blip r:embed="rId10" cstate="print"/>
          <a:srcRect/>
          <a:stretch>
            <a:fillRect/>
          </a:stretch>
        </p:blipFill>
        <p:spPr bwMode="auto">
          <a:xfrm>
            <a:off x="4105021" y="1024281"/>
            <a:ext cx="4488160" cy="2524590"/>
          </a:xfrm>
          <a:prstGeom prst="rect">
            <a:avLst/>
          </a:prstGeom>
          <a:noFill/>
        </p:spPr>
      </p:pic>
    </p:spTree>
    <p:extLst>
      <p:ext uri="{BB962C8B-B14F-4D97-AF65-F5344CB8AC3E}">
        <p14:creationId xmlns:p14="http://schemas.microsoft.com/office/powerpoint/2010/main" val="29578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50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animEffect transition="in" filter="fade">
                                      <p:cBhvr>
                                        <p:cTn id="16" dur="3000"/>
                                        <p:tgtEl>
                                          <p:spTgt spid="10"/>
                                        </p:tgtEl>
                                      </p:cBhvr>
                                    </p:animEffect>
                                  </p:childTnLst>
                                </p:cTn>
                              </p:par>
                            </p:childTnLst>
                          </p:cTn>
                        </p:par>
                        <p:par>
                          <p:cTn id="17" fill="hold">
                            <p:stCondLst>
                              <p:cond delay="4500"/>
                            </p:stCondLst>
                            <p:childTnLst>
                              <p:par>
                                <p:cTn id="18" presetID="10" presetClass="exit" presetSubtype="0" fill="hold" nodeType="afterEffect">
                                  <p:stCondLst>
                                    <p:cond delay="200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ED218B0-CC72-4A5B-BEAC-65FE42147FC1}"/>
              </a:ext>
            </a:extLst>
          </p:cNvPr>
          <p:cNvSpPr>
            <a:spLocks noGrp="1"/>
          </p:cNvSpPr>
          <p:nvPr>
            <p:ph type="title"/>
          </p:nvPr>
        </p:nvSpPr>
        <p:spPr>
          <a:xfrm>
            <a:off x="1767886" y="282179"/>
            <a:ext cx="3472024" cy="409853"/>
          </a:xfrm>
        </p:spPr>
        <p:txBody>
          <a:bodyPr>
            <a:normAutofit fontScale="90000"/>
          </a:bodyPr>
          <a:lstStyle/>
          <a:p>
            <a:r>
              <a:rPr lang="en-GB" dirty="0">
                <a:solidFill>
                  <a:srgbClr val="CC0000"/>
                </a:solidFill>
              </a:rPr>
              <a:t>Objectives of today’s session</a:t>
            </a:r>
            <a:br>
              <a:rPr lang="en-GB" dirty="0">
                <a:solidFill>
                  <a:srgbClr val="CC0000"/>
                </a:solidFill>
              </a:rPr>
            </a:br>
            <a:endParaRPr lang="en-GB" dirty="0"/>
          </a:p>
        </p:txBody>
      </p:sp>
      <p:sp>
        <p:nvSpPr>
          <p:cNvPr id="7" name="Rectangle 2">
            <a:extLst>
              <a:ext uri="{FF2B5EF4-FFF2-40B4-BE49-F238E27FC236}">
                <a16:creationId xmlns:a16="http://schemas.microsoft.com/office/drawing/2014/main" xmlns="" id="{100E954D-5F58-4460-A640-5ACBA17066E9}"/>
              </a:ext>
            </a:extLst>
          </p:cNvPr>
          <p:cNvSpPr>
            <a:spLocks noGrp="1" noChangeArrowheads="1"/>
          </p:cNvSpPr>
          <p:nvPr>
            <p:ph sz="half" idx="1"/>
          </p:nvPr>
        </p:nvSpPr>
        <p:spPr>
          <a:xfrm>
            <a:off x="457200" y="1254125"/>
            <a:ext cx="8229600" cy="2817291"/>
          </a:xfrm>
          <a:noFill/>
          <a:ln/>
        </p:spPr>
        <p:txBody>
          <a:bodyPr>
            <a:normAutofit fontScale="85000" lnSpcReduction="20000"/>
          </a:bodyPr>
          <a:lstStyle/>
          <a:p>
            <a:pPr marL="381000" indent="-381000"/>
            <a:endParaRPr lang="en-GB" dirty="0">
              <a:solidFill>
                <a:srgbClr val="333399"/>
              </a:solidFill>
            </a:endParaRPr>
          </a:p>
          <a:p>
            <a:pPr marL="381000" indent="-381000"/>
            <a:r>
              <a:rPr lang="en-GB" dirty="0">
                <a:solidFill>
                  <a:srgbClr val="333399"/>
                </a:solidFill>
              </a:rPr>
              <a:t>To achieve an understanding of:- </a:t>
            </a:r>
          </a:p>
          <a:p>
            <a:pPr marL="381000" indent="-381000"/>
            <a:endParaRPr lang="en-GB" dirty="0">
              <a:solidFill>
                <a:srgbClr val="333399"/>
              </a:solidFill>
            </a:endParaRPr>
          </a:p>
          <a:p>
            <a:pPr marL="800100" lvl="1" indent="-342900"/>
            <a:r>
              <a:rPr lang="en-GB" dirty="0">
                <a:solidFill>
                  <a:srgbClr val="333399"/>
                </a:solidFill>
              </a:rPr>
              <a:t>Personal, equipment, safety and behavioural standards</a:t>
            </a:r>
          </a:p>
          <a:p>
            <a:pPr marL="800100" lvl="1" indent="-342900"/>
            <a:r>
              <a:rPr lang="en-GB" dirty="0">
                <a:solidFill>
                  <a:srgbClr val="333399"/>
                </a:solidFill>
              </a:rPr>
              <a:t>Minimum standards for operating a tractor unit and trailer safely</a:t>
            </a:r>
          </a:p>
          <a:p>
            <a:pPr marL="800100" lvl="1" indent="-342900"/>
            <a:endParaRPr lang="en-GB" dirty="0">
              <a:solidFill>
                <a:srgbClr val="333399"/>
              </a:solidFill>
            </a:endParaRPr>
          </a:p>
          <a:p>
            <a:pPr marL="381000" indent="-381000"/>
            <a:r>
              <a:rPr lang="en-GB" dirty="0">
                <a:solidFill>
                  <a:srgbClr val="333399"/>
                </a:solidFill>
              </a:rPr>
              <a:t>To have sufficient knowledge and understanding to be able to deliver the training package to your drivers.</a:t>
            </a:r>
          </a:p>
          <a:p>
            <a:pPr marL="0" indent="0">
              <a:buNone/>
            </a:pPr>
            <a:endParaRPr lang="en-GB" dirty="0">
              <a:solidFill>
                <a:srgbClr val="333399"/>
              </a:solidFill>
            </a:endParaRPr>
          </a:p>
          <a:p>
            <a:pPr marL="381000" indent="-381000"/>
            <a:endParaRPr lang="en-GB" dirty="0">
              <a:solidFill>
                <a:srgbClr val="333399"/>
              </a:solidFill>
            </a:endParaRPr>
          </a:p>
          <a:p>
            <a:pPr marL="0" indent="0" algn="ctr">
              <a:buNone/>
            </a:pPr>
            <a:r>
              <a:rPr lang="en-GB" dirty="0">
                <a:solidFill>
                  <a:srgbClr val="333399"/>
                </a:solidFill>
              </a:rPr>
              <a:t>What do you want to gain from today’s training?</a:t>
            </a:r>
          </a:p>
          <a:p>
            <a:pPr marL="381000" indent="-381000"/>
            <a:endParaRPr lang="en-GB" dirty="0">
              <a:solidFill>
                <a:srgbClr val="333399"/>
              </a:solidFill>
            </a:endParaRPr>
          </a:p>
          <a:p>
            <a:pPr marL="381000" indent="-381000"/>
            <a:endParaRPr lang="en-GB" dirty="0">
              <a:solidFill>
                <a:srgbClr val="333399"/>
              </a:solidFill>
            </a:endParaRPr>
          </a:p>
        </p:txBody>
      </p:sp>
    </p:spTree>
    <p:extLst>
      <p:ext uri="{BB962C8B-B14F-4D97-AF65-F5344CB8AC3E}">
        <p14:creationId xmlns:p14="http://schemas.microsoft.com/office/powerpoint/2010/main" val="265201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0819DBC-AF7C-4044-8ED2-10E7EE62B5D6}"/>
              </a:ext>
            </a:extLst>
          </p:cNvPr>
          <p:cNvSpPr>
            <a:spLocks noGrp="1" noChangeArrowheads="1"/>
          </p:cNvSpPr>
          <p:nvPr>
            <p:ph type="title"/>
          </p:nvPr>
        </p:nvSpPr>
        <p:spPr>
          <a:xfrm>
            <a:off x="1768475" y="282575"/>
            <a:ext cx="6918325" cy="409575"/>
          </a:xfrm>
        </p:spPr>
        <p:txBody>
          <a:bodyPr>
            <a:normAutofit/>
          </a:bodyPr>
          <a:lstStyle/>
          <a:p>
            <a:r>
              <a:rPr lang="sk-SK" sz="2200" b="1" dirty="0">
                <a:latin typeface="Arial Narrow" pitchFamily="34" charset="0"/>
              </a:rPr>
              <a:t>Safety Champion – their role</a:t>
            </a:r>
            <a:r>
              <a:rPr lang="sk-SK" sz="2200" dirty="0">
                <a:latin typeface="Arial Narrow" pitchFamily="34" charset="0"/>
              </a:rPr>
              <a:t> </a:t>
            </a:r>
            <a:endParaRPr lang="en-GB" sz="2200" dirty="0">
              <a:latin typeface="Arial Narrow" pitchFamily="34" charset="0"/>
            </a:endParaRPr>
          </a:p>
        </p:txBody>
      </p:sp>
      <p:sp>
        <p:nvSpPr>
          <p:cNvPr id="9" name="Rectangle 3">
            <a:extLst>
              <a:ext uri="{FF2B5EF4-FFF2-40B4-BE49-F238E27FC236}">
                <a16:creationId xmlns:a16="http://schemas.microsoft.com/office/drawing/2014/main" xmlns="" id="{B7344B9A-A347-42D9-84E8-39E122CB87A1}"/>
              </a:ext>
            </a:extLst>
          </p:cNvPr>
          <p:cNvSpPr>
            <a:spLocks noChangeArrowheads="1"/>
          </p:cNvSpPr>
          <p:nvPr/>
        </p:nvSpPr>
        <p:spPr bwMode="auto">
          <a:xfrm>
            <a:off x="457200" y="1414985"/>
            <a:ext cx="8229600" cy="2654508"/>
          </a:xfrm>
          <a:prstGeom prst="rect">
            <a:avLst/>
          </a:prstGeom>
          <a:noFill/>
          <a:ln w="9525">
            <a:noFill/>
            <a:miter lim="800000"/>
            <a:headEnd/>
            <a:tailEnd/>
          </a:ln>
          <a:effectLst/>
        </p:spPr>
        <p:txBody>
          <a:bodyPr/>
          <a:lstStyle/>
          <a:p>
            <a:pPr marL="342900" indent="-342900" defTabSz="914400" fontAlgn="base">
              <a:lnSpc>
                <a:spcPct val="110000"/>
              </a:lnSpc>
              <a:spcBef>
                <a:spcPct val="20000"/>
              </a:spcBef>
              <a:spcAft>
                <a:spcPct val="0"/>
              </a:spcAft>
            </a:pPr>
            <a:r>
              <a:rPr lang="en-US" sz="2200" b="1" i="1" dirty="0">
                <a:solidFill>
                  <a:srgbClr val="333399"/>
                </a:solidFill>
                <a:latin typeface="Arial Narrow" panose="020B0606020202030204" pitchFamily="34" charset="0"/>
              </a:rPr>
              <a:t>You and your company . . . </a:t>
            </a:r>
            <a:r>
              <a:rPr lang="en-US" sz="2200" i="1" dirty="0">
                <a:solidFill>
                  <a:srgbClr val="333399"/>
                </a:solidFill>
                <a:latin typeface="Arial Narrow" panose="020B0606020202030204" pitchFamily="34" charset="0"/>
              </a:rPr>
              <a:t>is </a:t>
            </a:r>
            <a:r>
              <a:rPr lang="en-US" sz="2200" b="1" i="1" dirty="0">
                <a:solidFill>
                  <a:srgbClr val="333399"/>
                </a:solidFill>
                <a:latin typeface="Arial Narrow" panose="020B0606020202030204" pitchFamily="34" charset="0"/>
              </a:rPr>
              <a:t>responsible</a:t>
            </a:r>
            <a:r>
              <a:rPr lang="en-US" sz="2200" i="1" dirty="0">
                <a:solidFill>
                  <a:srgbClr val="333399"/>
                </a:solidFill>
                <a:latin typeface="Arial Narrow" panose="020B0606020202030204" pitchFamily="34" charset="0"/>
              </a:rPr>
              <a:t> for:-</a:t>
            </a:r>
          </a:p>
          <a:p>
            <a:pPr marL="342900" indent="-342900" defTabSz="914400" fontAlgn="base">
              <a:lnSpc>
                <a:spcPct val="110000"/>
              </a:lnSpc>
              <a:spcBef>
                <a:spcPct val="20000"/>
              </a:spcBef>
              <a:spcAft>
                <a:spcPct val="0"/>
              </a:spcAft>
              <a:buFontTx/>
              <a:buChar char="•"/>
            </a:pPr>
            <a:r>
              <a:rPr lang="en-US" sz="2200" dirty="0">
                <a:solidFill>
                  <a:srgbClr val="333399"/>
                </a:solidFill>
                <a:latin typeface="Arial Narrow" panose="020B0606020202030204" pitchFamily="34" charset="0"/>
              </a:rPr>
              <a:t>Appointing a Safety Champion</a:t>
            </a:r>
          </a:p>
          <a:p>
            <a:pPr marL="342900" indent="-342900" defTabSz="914400" fontAlgn="base">
              <a:lnSpc>
                <a:spcPct val="110000"/>
              </a:lnSpc>
              <a:spcBef>
                <a:spcPct val="20000"/>
              </a:spcBef>
              <a:spcAft>
                <a:spcPct val="0"/>
              </a:spcAft>
              <a:buFontTx/>
              <a:buChar char="•"/>
            </a:pPr>
            <a:r>
              <a:rPr lang="en-US" sz="2200" dirty="0">
                <a:solidFill>
                  <a:srgbClr val="333399"/>
                </a:solidFill>
                <a:latin typeface="Arial Narrow" panose="020B0606020202030204" pitchFamily="34" charset="0"/>
              </a:rPr>
              <a:t>Ensuring that drivers and vehicles understand and comply with the </a:t>
            </a:r>
            <a:r>
              <a:rPr lang="en-US" sz="2200" b="1" dirty="0">
                <a:solidFill>
                  <a:srgbClr val="333399"/>
                </a:solidFill>
                <a:latin typeface="Arial Narrow" panose="020B0606020202030204" pitchFamily="34" charset="0"/>
              </a:rPr>
              <a:t>Personal, Equipment, Customer and Operational standards</a:t>
            </a:r>
            <a:endParaRPr lang="en-US" sz="2200" dirty="0">
              <a:solidFill>
                <a:srgbClr val="333399"/>
              </a:solidFill>
              <a:latin typeface="Arial Narrow" panose="020B0606020202030204" pitchFamily="34" charset="0"/>
            </a:endParaRPr>
          </a:p>
          <a:p>
            <a:pPr marL="342900" indent="-342900" defTabSz="914400" fontAlgn="base">
              <a:lnSpc>
                <a:spcPct val="110000"/>
              </a:lnSpc>
              <a:spcBef>
                <a:spcPct val="20000"/>
              </a:spcBef>
              <a:spcAft>
                <a:spcPct val="0"/>
              </a:spcAft>
            </a:pPr>
            <a:endParaRPr lang="en-US" sz="2000" dirty="0">
              <a:solidFill>
                <a:srgbClr val="333399"/>
              </a:solidFill>
              <a:latin typeface="Arial" charset="0"/>
            </a:endParaRPr>
          </a:p>
        </p:txBody>
      </p:sp>
    </p:spTree>
    <p:extLst>
      <p:ext uri="{BB962C8B-B14F-4D97-AF65-F5344CB8AC3E}">
        <p14:creationId xmlns:p14="http://schemas.microsoft.com/office/powerpoint/2010/main" val="7429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42">
            <a:extLst>
              <a:ext uri="{FF2B5EF4-FFF2-40B4-BE49-F238E27FC236}">
                <a16:creationId xmlns:a16="http://schemas.microsoft.com/office/drawing/2014/main" xmlns="" id="{2238E699-5200-4899-A1C9-CE942E64914D}"/>
              </a:ext>
            </a:extLst>
          </p:cNvPr>
          <p:cNvSpPr>
            <a:spLocks noGrp="1" noChangeArrowheads="1"/>
          </p:cNvSpPr>
          <p:nvPr>
            <p:ph type="title"/>
          </p:nvPr>
        </p:nvSpPr>
        <p:spPr>
          <a:xfrm>
            <a:off x="1768475" y="282575"/>
            <a:ext cx="6918325" cy="409575"/>
          </a:xfrm>
          <a:noFill/>
          <a:ln/>
        </p:spPr>
        <p:txBody>
          <a:bodyPr>
            <a:normAutofit/>
          </a:bodyPr>
          <a:lstStyle/>
          <a:p>
            <a:r>
              <a:rPr lang="sk-SK" sz="2200" b="1" dirty="0">
                <a:latin typeface="Arial Narrow" pitchFamily="34" charset="0"/>
              </a:rPr>
              <a:t>Safety Champion – their role</a:t>
            </a:r>
            <a:r>
              <a:rPr lang="sk-SK" sz="2200" dirty="0">
                <a:latin typeface="Arial Narrow" pitchFamily="34" charset="0"/>
              </a:rPr>
              <a:t> </a:t>
            </a:r>
            <a:endParaRPr lang="en-GB" sz="2200" dirty="0">
              <a:latin typeface="Arial Narrow" pitchFamily="34" charset="0"/>
            </a:endParaRPr>
          </a:p>
        </p:txBody>
      </p:sp>
      <p:pic>
        <p:nvPicPr>
          <p:cNvPr id="70" name="Picture 69">
            <a:extLst>
              <a:ext uri="{FF2B5EF4-FFF2-40B4-BE49-F238E27FC236}">
                <a16:creationId xmlns:a16="http://schemas.microsoft.com/office/drawing/2014/main" xmlns="" id="{18BD9147-4222-46D3-AE64-702E3E47A5B0}"/>
              </a:ext>
            </a:extLst>
          </p:cNvPr>
          <p:cNvPicPr>
            <a:picLocks noChangeAspect="1"/>
          </p:cNvPicPr>
          <p:nvPr/>
        </p:nvPicPr>
        <p:blipFill>
          <a:blip r:embed="rId2"/>
          <a:stretch>
            <a:fillRect/>
          </a:stretch>
        </p:blipFill>
        <p:spPr>
          <a:xfrm>
            <a:off x="1810430" y="1040510"/>
            <a:ext cx="6142274" cy="3144963"/>
          </a:xfrm>
          <a:prstGeom prst="rect">
            <a:avLst/>
          </a:prstGeom>
        </p:spPr>
      </p:pic>
      <p:pic>
        <p:nvPicPr>
          <p:cNvPr id="69" name="Picture 68">
            <a:extLst>
              <a:ext uri="{FF2B5EF4-FFF2-40B4-BE49-F238E27FC236}">
                <a16:creationId xmlns:a16="http://schemas.microsoft.com/office/drawing/2014/main" xmlns="" id="{ABE438F0-089C-4C2F-B80A-CE5BA0D8E4E7}"/>
              </a:ext>
            </a:extLst>
          </p:cNvPr>
          <p:cNvPicPr>
            <a:picLocks noChangeAspect="1"/>
          </p:cNvPicPr>
          <p:nvPr/>
        </p:nvPicPr>
        <p:blipFill>
          <a:blip r:embed="rId3"/>
          <a:stretch>
            <a:fillRect/>
          </a:stretch>
        </p:blipFill>
        <p:spPr>
          <a:xfrm>
            <a:off x="317559" y="1420118"/>
            <a:ext cx="1914525" cy="809625"/>
          </a:xfrm>
          <a:prstGeom prst="rect">
            <a:avLst/>
          </a:prstGeom>
        </p:spPr>
      </p:pic>
    </p:spTree>
    <p:extLst>
      <p:ext uri="{BB962C8B-B14F-4D97-AF65-F5344CB8AC3E}">
        <p14:creationId xmlns:p14="http://schemas.microsoft.com/office/powerpoint/2010/main" val="113101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24EAD539-E67B-4D88-BE05-F5DBA65FD9A8}"/>
              </a:ext>
            </a:extLst>
          </p:cNvPr>
          <p:cNvSpPr>
            <a:spLocks noGrp="1" noChangeArrowheads="1"/>
          </p:cNvSpPr>
          <p:nvPr>
            <p:ph type="title"/>
          </p:nvPr>
        </p:nvSpPr>
        <p:spPr>
          <a:xfrm>
            <a:off x="1768475" y="282575"/>
            <a:ext cx="6918325" cy="409575"/>
          </a:xfrm>
          <a:noFill/>
          <a:ln/>
        </p:spPr>
        <p:txBody>
          <a:bodyPr>
            <a:normAutofit/>
          </a:bodyPr>
          <a:lstStyle/>
          <a:p>
            <a:r>
              <a:rPr lang="en-GB" sz="2200" b="1" dirty="0">
                <a:latin typeface="Arial Narrow" pitchFamily="34" charset="0"/>
              </a:rPr>
              <a:t>Driver Training Process</a:t>
            </a:r>
            <a:r>
              <a:rPr lang="sk-SK" sz="2200" dirty="0">
                <a:latin typeface="Arial Narrow" pitchFamily="34" charset="0"/>
              </a:rPr>
              <a:t> </a:t>
            </a:r>
            <a:endParaRPr lang="en-GB" sz="2200" dirty="0">
              <a:latin typeface="Arial Narrow" pitchFamily="34" charset="0"/>
            </a:endParaRPr>
          </a:p>
        </p:txBody>
      </p:sp>
      <p:pic>
        <p:nvPicPr>
          <p:cNvPr id="7" name="Picture 3" descr="S6300656">
            <a:extLst>
              <a:ext uri="{FF2B5EF4-FFF2-40B4-BE49-F238E27FC236}">
                <a16:creationId xmlns:a16="http://schemas.microsoft.com/office/drawing/2014/main" xmlns="" id="{A279C686-418C-4C6B-9DD1-8AE8B15297FC}"/>
              </a:ext>
            </a:extLst>
          </p:cNvPr>
          <p:cNvPicPr>
            <a:picLocks noGrp="1" noChangeAspect="1" noChangeArrowheads="1"/>
          </p:cNvPicPr>
          <p:nvPr>
            <p:ph sz="half" idx="1"/>
          </p:nvPr>
        </p:nvPicPr>
        <p:blipFill>
          <a:blip r:embed="rId3" cstate="print"/>
          <a:srcRect/>
          <a:stretch>
            <a:fillRect/>
          </a:stretch>
        </p:blipFill>
        <p:spPr>
          <a:xfrm>
            <a:off x="1768475" y="692150"/>
            <a:ext cx="4831947" cy="3538560"/>
          </a:xfrm>
          <a:noFill/>
          <a:ln/>
        </p:spPr>
      </p:pic>
    </p:spTree>
    <p:extLst>
      <p:ext uri="{BB962C8B-B14F-4D97-AF65-F5344CB8AC3E}">
        <p14:creationId xmlns:p14="http://schemas.microsoft.com/office/powerpoint/2010/main" val="3354819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CD8D011-1CF7-486D-A71E-46451D3E153B}"/>
              </a:ext>
            </a:extLst>
          </p:cNvPr>
          <p:cNvSpPr>
            <a:spLocks noGrp="1" noChangeArrowheads="1"/>
          </p:cNvSpPr>
          <p:nvPr>
            <p:ph type="title"/>
          </p:nvPr>
        </p:nvSpPr>
        <p:spPr bwMode="auto">
          <a:xfrm>
            <a:off x="1768475" y="282575"/>
            <a:ext cx="6918325" cy="409575"/>
          </a:xfrm>
          <a:prstGeom prst="rect">
            <a:avLst/>
          </a:prstGeom>
          <a:noFill/>
          <a:ln w="9525">
            <a:noFill/>
            <a:miter lim="800000"/>
            <a:headEnd/>
            <a:tailEnd/>
          </a:ln>
          <a:effectLst/>
        </p:spPr>
        <p:txBody>
          <a:bodyPr anchor="ctr">
            <a:normAutofit fontScale="90000"/>
          </a:bodyPr>
          <a:lstStyle/>
          <a:p>
            <a:r>
              <a:rPr lang="en-GB" b="1" dirty="0">
                <a:solidFill>
                  <a:srgbClr val="CC0000"/>
                </a:solidFill>
                <a:latin typeface="Arial Narrow" pitchFamily="34" charset="0"/>
              </a:rPr>
              <a:t>Driver</a:t>
            </a:r>
            <a:r>
              <a:rPr lang="en-GB" sz="3200" b="1" dirty="0">
                <a:solidFill>
                  <a:srgbClr val="CC0000"/>
                </a:solidFill>
                <a:latin typeface="Arial Narrow" pitchFamily="34" charset="0"/>
              </a:rPr>
              <a:t> </a:t>
            </a:r>
            <a:r>
              <a:rPr lang="en-GB" b="1" dirty="0">
                <a:solidFill>
                  <a:srgbClr val="CC0000"/>
                </a:solidFill>
                <a:latin typeface="Arial Narrow" pitchFamily="34" charset="0"/>
              </a:rPr>
              <a:t>Training Process</a:t>
            </a:r>
            <a:r>
              <a:rPr lang="sk-SK" dirty="0">
                <a:solidFill>
                  <a:srgbClr val="CC0000"/>
                </a:solidFill>
                <a:latin typeface="Arial Narrow" pitchFamily="34" charset="0"/>
              </a:rPr>
              <a:t> </a:t>
            </a:r>
            <a:endParaRPr lang="en-GB" dirty="0">
              <a:solidFill>
                <a:srgbClr val="CC0000"/>
              </a:solidFill>
              <a:latin typeface="Arial Narrow" pitchFamily="34" charset="0"/>
            </a:endParaRPr>
          </a:p>
        </p:txBody>
      </p:sp>
      <p:pic>
        <p:nvPicPr>
          <p:cNvPr id="9" name="Picture 2">
            <a:extLst>
              <a:ext uri="{FF2B5EF4-FFF2-40B4-BE49-F238E27FC236}">
                <a16:creationId xmlns:a16="http://schemas.microsoft.com/office/drawing/2014/main" xmlns="" id="{E3802832-1BFF-4A8B-B0A7-C7D8D341A4D8}"/>
              </a:ext>
            </a:extLst>
          </p:cNvPr>
          <p:cNvPicPr>
            <a:picLocks noGrp="1" noChangeAspect="1" noChangeArrowheads="1"/>
          </p:cNvPicPr>
          <p:nvPr>
            <p:ph sz="half" idx="1"/>
          </p:nvPr>
        </p:nvPicPr>
        <p:blipFill>
          <a:blip r:embed="rId3" cstate="print"/>
          <a:srcRect/>
          <a:stretch>
            <a:fillRect/>
          </a:stretch>
        </p:blipFill>
        <p:spPr bwMode="auto">
          <a:xfrm>
            <a:off x="2723882" y="746974"/>
            <a:ext cx="3045853" cy="3966694"/>
          </a:xfrm>
          <a:prstGeom prst="rect">
            <a:avLst/>
          </a:prstGeom>
          <a:noFill/>
          <a:ln w="9525">
            <a:noFill/>
            <a:miter lim="800000"/>
            <a:headEnd/>
            <a:tailEnd/>
          </a:ln>
        </p:spPr>
      </p:pic>
    </p:spTree>
    <p:extLst>
      <p:ext uri="{BB962C8B-B14F-4D97-AF65-F5344CB8AC3E}">
        <p14:creationId xmlns:p14="http://schemas.microsoft.com/office/powerpoint/2010/main" val="2298330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FM Powerpoint 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2" id="{F417BFA1-6246-E044-B146-FE9D3E763786}" vid="{7E78F0B3-5931-4849-82DC-6FF2064029B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POFM Powerpoint Pro</Template>
  <TotalTime>689</TotalTime>
  <Words>1386</Words>
  <Application>Microsoft Office PowerPoint</Application>
  <PresentationFormat>On-screen Show (16:9)</PresentationFormat>
  <Paragraphs>134</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POFM Powerpoint Pro</vt:lpstr>
      <vt:lpstr>Introduction to role of Safety Champion </vt:lpstr>
      <vt:lpstr>Agenda </vt:lpstr>
      <vt:lpstr>Why are we here?</vt:lpstr>
      <vt:lpstr>Things have changed....</vt:lpstr>
      <vt:lpstr>Objectives of today’s session </vt:lpstr>
      <vt:lpstr>Safety Champion – their role </vt:lpstr>
      <vt:lpstr>Safety Champion – their role </vt:lpstr>
      <vt:lpstr>Driver Training Process </vt:lpstr>
      <vt:lpstr>Driver Training Process </vt:lpstr>
      <vt:lpstr>Driver Training Process </vt:lpstr>
      <vt:lpstr>Driver Training Process </vt:lpstr>
      <vt:lpstr>Fair Processing Notice</vt:lpstr>
      <vt:lpstr>Fair Processing Notice</vt:lpstr>
      <vt:lpstr>Fair Processing Notice</vt:lpstr>
      <vt:lpstr>Fair Processing Notice</vt:lpstr>
      <vt:lpstr>Fair Processing Notice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Klinkenberg, Mira</dc:creator>
  <cp:lastModifiedBy>Reynolds, Claire</cp:lastModifiedBy>
  <cp:revision>64</cp:revision>
  <dcterms:created xsi:type="dcterms:W3CDTF">2017-01-06T08:26:31Z</dcterms:created>
  <dcterms:modified xsi:type="dcterms:W3CDTF">2019-06-27T11:09:19Z</dcterms:modified>
</cp:coreProperties>
</file>