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88" r:id="rId2"/>
    <p:sldId id="322" r:id="rId3"/>
    <p:sldId id="367" r:id="rId4"/>
    <p:sldId id="366" r:id="rId5"/>
    <p:sldId id="368" r:id="rId6"/>
    <p:sldId id="369" r:id="rId7"/>
    <p:sldId id="393" r:id="rId8"/>
    <p:sldId id="371" r:id="rId9"/>
    <p:sldId id="372" r:id="rId10"/>
    <p:sldId id="373" r:id="rId11"/>
    <p:sldId id="370" r:id="rId12"/>
    <p:sldId id="327" r:id="rId13"/>
    <p:sldId id="328" r:id="rId14"/>
    <p:sldId id="329" r:id="rId15"/>
    <p:sldId id="330" r:id="rId16"/>
    <p:sldId id="290" r:id="rId17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y6eNlbi+ag9LEraq0tTfXw==" hashData="tfrToMNT7hhe8J1vjk0Xd1ZaecE="/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30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lls, Beata" initials="WB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111A"/>
    <a:srgbClr val="BC2B2D"/>
    <a:srgbClr val="BD262A"/>
    <a:srgbClr val="BD2126"/>
    <a:srgbClr val="C01421"/>
    <a:srgbClr val="C51321"/>
    <a:srgbClr val="CB1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55" autoAdjust="0"/>
    <p:restoredTop sz="95073" autoAdjust="0"/>
  </p:normalViewPr>
  <p:slideViewPr>
    <p:cSldViewPr snapToGrid="0" snapToObjects="1">
      <p:cViewPr varScale="1">
        <p:scale>
          <a:sx n="88" d="100"/>
          <a:sy n="88" d="100"/>
        </p:scale>
        <p:origin x="-678" y="-102"/>
      </p:cViewPr>
      <p:guideLst>
        <p:guide orient="horz" pos="1620"/>
        <p:guide pos="2880"/>
        <p:guide pos="3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37" d="100"/>
          <a:sy n="137" d="100"/>
        </p:scale>
        <p:origin x="5488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ADE46-8FD0-B843-A0F6-40114F2B09A7}" type="datetimeFigureOut">
              <a:rPr lang="nl-NL" smtClean="0"/>
              <a:t>4-7-2019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54094-3E52-4C49-87C5-A008A8CB619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1817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Opening a sliding roof . . .so the key steps . . .</a:t>
            </a:r>
          </a:p>
          <a:p>
            <a:r>
              <a:rPr lang="en-GB" dirty="0"/>
              <a:t>1) Make sure Trailer steps are out correctly</a:t>
            </a:r>
          </a:p>
          <a:p>
            <a:r>
              <a:rPr lang="en-GB" dirty="0"/>
              <a:t>2) Doors are fastened back with levers – don’t want them blowing open or swinging, as this can distort the trailer structure.</a:t>
            </a:r>
          </a:p>
          <a:p>
            <a:r>
              <a:rPr lang="en-GB" dirty="0"/>
              <a:t>3) Roof pole is used – fundamental piece of equipment for a driver working with sliding roofs. Have it and use it, and use it correctly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54094-3E52-4C49-87C5-A008A8CB619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8358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Opening a sliding roof . . .so the key steps . . .</a:t>
            </a:r>
          </a:p>
          <a:p>
            <a:r>
              <a:rPr lang="en-GB" dirty="0"/>
              <a:t>1) Make sure Trailer steps are out correctly</a:t>
            </a:r>
          </a:p>
          <a:p>
            <a:r>
              <a:rPr lang="en-GB" dirty="0"/>
              <a:t>2) Doors are fastened back with levers – don’t want them blowing open or swinging, as this can distort the trailer structure.</a:t>
            </a:r>
          </a:p>
          <a:p>
            <a:r>
              <a:rPr lang="en-GB" dirty="0"/>
              <a:t>3) Roof pole is used – fundamental piece of equipment for a driver working with sliding roofs. Have it and use it, and use it correctly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54094-3E52-4C49-87C5-A008A8CB619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1318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the roof is difficult to push open / closed</a:t>
            </a:r>
          </a:p>
          <a:p>
            <a:r>
              <a:rPr lang="en-GB" dirty="0"/>
              <a:t>Common causes </a:t>
            </a:r>
          </a:p>
          <a:p>
            <a:pPr>
              <a:buFontTx/>
              <a:buChar char="•"/>
            </a:pPr>
            <a:r>
              <a:rPr lang="en-GB" dirty="0"/>
              <a:t>Is the trailer sloping</a:t>
            </a:r>
          </a:p>
          <a:p>
            <a:pPr>
              <a:buFontTx/>
              <a:buChar char="•"/>
            </a:pPr>
            <a:r>
              <a:rPr lang="en-GB" dirty="0"/>
              <a:t>Is the trailer parked on uneven ground</a:t>
            </a:r>
          </a:p>
          <a:p>
            <a:r>
              <a:rPr lang="en-GB" dirty="0"/>
              <a:t>Solutions</a:t>
            </a:r>
          </a:p>
          <a:p>
            <a:pPr>
              <a:buFontTx/>
              <a:buChar char="•"/>
            </a:pPr>
            <a:r>
              <a:rPr lang="en-GB" dirty="0"/>
              <a:t>Move the trailer to level ground</a:t>
            </a:r>
          </a:p>
          <a:p>
            <a:pPr>
              <a:buFontTx/>
              <a:buChar char="•"/>
            </a:pPr>
            <a:r>
              <a:rPr lang="en-GB" dirty="0"/>
              <a:t>Use the air suspension to level the trailer or slope the trailer to assist you.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54094-3E52-4C49-87C5-A008A8CB619F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5066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roof jams or you are unable to disengage the locking pins</a:t>
            </a:r>
          </a:p>
          <a:p>
            <a:r>
              <a:rPr lang="en-GB" dirty="0"/>
              <a:t>Common causes </a:t>
            </a:r>
          </a:p>
          <a:p>
            <a:pPr>
              <a:buFontTx/>
              <a:buChar char="•"/>
            </a:pPr>
            <a:r>
              <a:rPr lang="en-GB" dirty="0"/>
              <a:t>Is the trailer twisted?</a:t>
            </a:r>
          </a:p>
          <a:p>
            <a:pPr>
              <a:buFontTx/>
              <a:buChar char="•"/>
            </a:pPr>
            <a:r>
              <a:rPr lang="en-GB" dirty="0"/>
              <a:t>Is the trailer parked on uneven ground</a:t>
            </a:r>
          </a:p>
          <a:p>
            <a:pPr>
              <a:buFontTx/>
              <a:buChar char="•"/>
            </a:pPr>
            <a:r>
              <a:rPr lang="en-GB" dirty="0"/>
              <a:t>Are the curtains closed and under tension?</a:t>
            </a:r>
          </a:p>
          <a:p>
            <a:r>
              <a:rPr lang="en-GB" dirty="0"/>
              <a:t>Solutions</a:t>
            </a:r>
          </a:p>
          <a:p>
            <a:pPr>
              <a:buFontTx/>
              <a:buChar char="•"/>
            </a:pPr>
            <a:r>
              <a:rPr lang="en-GB" dirty="0"/>
              <a:t>Move the trailer to level ground</a:t>
            </a:r>
          </a:p>
          <a:p>
            <a:pPr>
              <a:buFontTx/>
              <a:buChar char="•"/>
            </a:pPr>
            <a:r>
              <a:rPr lang="en-GB" dirty="0"/>
              <a:t>Release the tension in the curtains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54094-3E52-4C49-87C5-A008A8CB619F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2046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roof jams or you are unable to disengage the locking pins</a:t>
            </a:r>
          </a:p>
          <a:p>
            <a:r>
              <a:rPr lang="en-GB" dirty="0"/>
              <a:t>Common causes </a:t>
            </a:r>
          </a:p>
          <a:p>
            <a:pPr>
              <a:buFontTx/>
              <a:buChar char="•"/>
            </a:pPr>
            <a:r>
              <a:rPr lang="en-GB" dirty="0"/>
              <a:t>Is one or both curtains open?</a:t>
            </a:r>
          </a:p>
          <a:p>
            <a:pPr>
              <a:buFontTx/>
              <a:buChar char="•"/>
            </a:pPr>
            <a:r>
              <a:rPr lang="en-GB" dirty="0"/>
              <a:t>Are the doors open or hanging open?</a:t>
            </a:r>
          </a:p>
          <a:p>
            <a:pPr>
              <a:buFontTx/>
              <a:buChar char="•"/>
            </a:pPr>
            <a:r>
              <a:rPr lang="en-GB" dirty="0"/>
              <a:t>Is the track for the roof runners clear?</a:t>
            </a:r>
          </a:p>
          <a:p>
            <a:r>
              <a:rPr lang="en-GB" dirty="0"/>
              <a:t>Solutions</a:t>
            </a:r>
          </a:p>
          <a:p>
            <a:pPr>
              <a:buFontTx/>
              <a:buChar char="•"/>
            </a:pPr>
            <a:r>
              <a:rPr lang="en-GB" dirty="0"/>
              <a:t>Draw curtains closed </a:t>
            </a:r>
          </a:p>
          <a:p>
            <a:pPr>
              <a:buFontTx/>
              <a:buChar char="•"/>
            </a:pPr>
            <a:r>
              <a:rPr lang="en-GB" dirty="0"/>
              <a:t>Secure the rear doors</a:t>
            </a:r>
          </a:p>
          <a:p>
            <a:pPr>
              <a:buFontTx/>
              <a:buChar char="•"/>
            </a:pPr>
            <a:r>
              <a:rPr lang="en-GB" dirty="0"/>
              <a:t>By doing these try and re-align the roof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54094-3E52-4C49-87C5-A008A8CB619F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722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none of the above work then defect the trailer . . .we don’t want climbing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54094-3E52-4C49-87C5-A008A8CB619F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70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04" y="2288909"/>
            <a:ext cx="6400800" cy="497682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rgbClr val="C4111A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75404" y="2786592"/>
            <a:ext cx="6400800" cy="793750"/>
          </a:xfrm>
        </p:spPr>
        <p:txBody>
          <a:bodyPr>
            <a:norm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subtitle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407970" y="4513635"/>
            <a:ext cx="1204361" cy="273844"/>
          </a:xfrm>
          <a:prstGeom prst="rect">
            <a:avLst/>
          </a:prstGeom>
        </p:spPr>
        <p:txBody>
          <a:bodyPr/>
          <a:lstStyle>
            <a:lvl1pPr algn="r">
              <a:defRPr b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01536E1F-E445-5548-A5F1-7DB8C22DC46F}" type="datetimeFigureOut">
              <a:rPr lang="nl-NL" smtClean="0"/>
              <a:pPr/>
              <a:t>4-7-2019</a:t>
            </a:fld>
            <a:endParaRPr lang="nl-NL" dirty="0"/>
          </a:p>
        </p:txBody>
      </p:sp>
      <p:pic>
        <p:nvPicPr>
          <p:cNvPr id="8" name="Afbeelding 7" descr="P&amp;o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5" y="423938"/>
            <a:ext cx="2408858" cy="876932"/>
          </a:xfrm>
          <a:prstGeom prst="rect">
            <a:avLst/>
          </a:prstGeom>
        </p:spPr>
      </p:pic>
      <p:pic>
        <p:nvPicPr>
          <p:cNvPr id="10" name="Afbeelding 8" descr="The_Sense_p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5" y="4369574"/>
            <a:ext cx="2245059" cy="561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344" y="-492944"/>
            <a:ext cx="6580687" cy="65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5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Long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0355" y="2664618"/>
            <a:ext cx="6400800" cy="497682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rgbClr val="C4111A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470355" y="3162301"/>
            <a:ext cx="6400800" cy="793750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 </a:t>
            </a:r>
          </a:p>
        </p:txBody>
      </p:sp>
      <p:pic>
        <p:nvPicPr>
          <p:cNvPr id="8" name="Afbeelding 7" descr="P&amp;o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5" y="423938"/>
            <a:ext cx="2408858" cy="876932"/>
          </a:xfrm>
          <a:prstGeom prst="rect">
            <a:avLst/>
          </a:prstGeom>
        </p:spPr>
      </p:pic>
      <p:sp>
        <p:nvSpPr>
          <p:cNvPr id="1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486171" y="4431085"/>
            <a:ext cx="1204361" cy="273844"/>
          </a:xfrm>
          <a:prstGeom prst="rect">
            <a:avLst/>
          </a:prstGeom>
        </p:spPr>
        <p:txBody>
          <a:bodyPr/>
          <a:lstStyle>
            <a:lvl1pPr algn="r">
              <a:defRPr b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01536E1F-E445-5548-A5F1-7DB8C22DC46F}" type="datetimeFigureOut">
              <a:rPr lang="nl-NL" smtClean="0"/>
              <a:pPr/>
              <a:t>4-7-2019</a:t>
            </a:fld>
            <a:endParaRPr lang="nl-NL" dirty="0"/>
          </a:p>
        </p:txBody>
      </p:sp>
      <p:pic>
        <p:nvPicPr>
          <p:cNvPr id="15" name="Afbeelding 8" descr="The_Sense_p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5" y="4369574"/>
            <a:ext cx="2245059" cy="561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16" y="-2133449"/>
            <a:ext cx="5247116" cy="524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9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416963" y="2194718"/>
            <a:ext cx="6400800" cy="497682"/>
          </a:xfrm>
        </p:spPr>
        <p:txBody>
          <a:bodyPr anchor="t">
            <a:normAutofit/>
          </a:bodyPr>
          <a:lstStyle>
            <a:lvl1pPr algn="r">
              <a:defRPr sz="2400" b="1">
                <a:solidFill>
                  <a:srgbClr val="C4111A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2416963" y="2692401"/>
            <a:ext cx="6400800" cy="793750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 </a:t>
            </a:r>
          </a:p>
        </p:txBody>
      </p:sp>
      <p:pic>
        <p:nvPicPr>
          <p:cNvPr id="8" name="Afbeelding 7" descr="P&amp;o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05" y="423938"/>
            <a:ext cx="2408858" cy="876932"/>
          </a:xfrm>
          <a:prstGeom prst="rect">
            <a:avLst/>
          </a:prstGeom>
        </p:spPr>
      </p:pic>
      <p:pic>
        <p:nvPicPr>
          <p:cNvPr id="10" name="Afbeelding 8" descr="The_Sense_p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4" y="4369574"/>
            <a:ext cx="2245059" cy="561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0727" y="-1744830"/>
            <a:ext cx="6320000" cy="6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1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Objec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29" descr="gradi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156"/>
            <a:ext cx="9144000" cy="910344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497725"/>
            <a:ext cx="4038600" cy="25717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97725"/>
            <a:ext cx="4038600" cy="25717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25" descr="P&amp;o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72" y="4302919"/>
            <a:ext cx="1386288" cy="504671"/>
          </a:xfrm>
          <a:prstGeom prst="rect">
            <a:avLst/>
          </a:prstGeom>
        </p:spPr>
      </p:pic>
      <p:pic>
        <p:nvPicPr>
          <p:cNvPr id="10" name="Afbeelding 8" descr="The_Sense_png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7" y="4475302"/>
            <a:ext cx="2040963" cy="510879"/>
          </a:xfrm>
          <a:prstGeom prst="rect">
            <a:avLst/>
          </a:prstGeom>
        </p:spPr>
      </p:pic>
      <p:pic>
        <p:nvPicPr>
          <p:cNvPr id="11" name="Afbeelding 5" descr="2kubussen_content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4" y="193433"/>
            <a:ext cx="1379252" cy="919502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0985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9"/>
          <p:cNvSpPr>
            <a:spLocks noGrp="1"/>
          </p:cNvSpPr>
          <p:nvPr>
            <p:ph type="body" idx="10"/>
          </p:nvPr>
        </p:nvSpPr>
        <p:spPr>
          <a:xfrm>
            <a:off x="1767886" y="692032"/>
            <a:ext cx="6918914" cy="43620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>
                <a:latin typeface="Arial Narrow"/>
              </a:rPr>
              <a:t>Click to edit Master text styles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33499" y="4501423"/>
            <a:ext cx="49579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89345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3003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81101"/>
            <a:ext cx="4040188" cy="508000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97817"/>
            <a:ext cx="4040188" cy="24491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81101"/>
            <a:ext cx="4041775" cy="508000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97817"/>
            <a:ext cx="4041775" cy="24491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13" name="Afbeelding 5" descr="2kubussen_cont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4" y="193433"/>
            <a:ext cx="1379252" cy="919502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0985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0" name="Afbeelding 29" descr="gradient.png">
            <a:extLst>
              <a:ext uri="{FF2B5EF4-FFF2-40B4-BE49-F238E27FC236}">
                <a16:creationId xmlns="" xmlns:a16="http://schemas.microsoft.com/office/drawing/2014/main" id="{A7E0ED95-47F9-364A-9E56-55837EA89D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156"/>
            <a:ext cx="9144000" cy="910344"/>
          </a:xfrm>
          <a:prstGeom prst="rect">
            <a:avLst/>
          </a:prstGeom>
        </p:spPr>
      </p:pic>
      <p:pic>
        <p:nvPicPr>
          <p:cNvPr id="21" name="Afbeelding 25" descr="P&amp;o logo.png">
            <a:extLst>
              <a:ext uri="{FF2B5EF4-FFF2-40B4-BE49-F238E27FC236}">
                <a16:creationId xmlns="" xmlns:a16="http://schemas.microsoft.com/office/drawing/2014/main" id="{20496FD2-821D-D24C-82FE-8170E52A3A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72" y="4302919"/>
            <a:ext cx="1386288" cy="504671"/>
          </a:xfrm>
          <a:prstGeom prst="rect">
            <a:avLst/>
          </a:prstGeom>
        </p:spPr>
      </p:pic>
      <p:pic>
        <p:nvPicPr>
          <p:cNvPr id="22" name="Afbeelding 8" descr="The_Sense_png.png">
            <a:extLst>
              <a:ext uri="{FF2B5EF4-FFF2-40B4-BE49-F238E27FC236}">
                <a16:creationId xmlns="" xmlns:a16="http://schemas.microsoft.com/office/drawing/2014/main" id="{3412A077-FC5D-9C40-9A89-C7A16F597D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7" y="4475302"/>
            <a:ext cx="2040963" cy="510879"/>
          </a:xfrm>
          <a:prstGeom prst="rect">
            <a:avLst/>
          </a:prstGeom>
        </p:spPr>
      </p:pic>
      <p:sp>
        <p:nvSpPr>
          <p:cNvPr id="23" name="Footer Placeholder 3">
            <a:extLst>
              <a:ext uri="{FF2B5EF4-FFF2-40B4-BE49-F238E27FC236}">
                <a16:creationId xmlns="" xmlns:a16="http://schemas.microsoft.com/office/drawing/2014/main" id="{FB9D9214-B3FA-7F49-899E-AC8B1C1EA0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3499" y="4501423"/>
            <a:ext cx="49579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68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87750" y="1158877"/>
            <a:ext cx="5099050" cy="31210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158877"/>
            <a:ext cx="3008313" cy="31210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Afbeelding 5" descr="2kubussen_cont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4" y="193433"/>
            <a:ext cx="1379252" cy="919502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0985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idx="13"/>
          </p:nvPr>
        </p:nvSpPr>
        <p:spPr>
          <a:xfrm>
            <a:off x="1767886" y="692032"/>
            <a:ext cx="6918914" cy="384294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>
                <a:latin typeface="Arial Narrow"/>
              </a:rPr>
              <a:t>Click to edit Master text styles</a:t>
            </a:r>
          </a:p>
        </p:txBody>
      </p:sp>
      <p:pic>
        <p:nvPicPr>
          <p:cNvPr id="19" name="Afbeelding 29" descr="gradient.png">
            <a:extLst>
              <a:ext uri="{FF2B5EF4-FFF2-40B4-BE49-F238E27FC236}">
                <a16:creationId xmlns="" xmlns:a16="http://schemas.microsoft.com/office/drawing/2014/main" id="{6549384A-A0B7-D84D-81B4-B8E8CF7979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156"/>
            <a:ext cx="9144000" cy="910344"/>
          </a:xfrm>
          <a:prstGeom prst="rect">
            <a:avLst/>
          </a:prstGeom>
        </p:spPr>
      </p:pic>
      <p:pic>
        <p:nvPicPr>
          <p:cNvPr id="20" name="Afbeelding 25" descr="P&amp;o logo.png">
            <a:extLst>
              <a:ext uri="{FF2B5EF4-FFF2-40B4-BE49-F238E27FC236}">
                <a16:creationId xmlns="" xmlns:a16="http://schemas.microsoft.com/office/drawing/2014/main" id="{FD7CDEB9-46EE-AC4D-A58A-08683F823A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72" y="4302919"/>
            <a:ext cx="1386288" cy="504671"/>
          </a:xfrm>
          <a:prstGeom prst="rect">
            <a:avLst/>
          </a:prstGeom>
        </p:spPr>
      </p:pic>
      <p:pic>
        <p:nvPicPr>
          <p:cNvPr id="21" name="Afbeelding 8" descr="The_Sense_png.png">
            <a:extLst>
              <a:ext uri="{FF2B5EF4-FFF2-40B4-BE49-F238E27FC236}">
                <a16:creationId xmlns="" xmlns:a16="http://schemas.microsoft.com/office/drawing/2014/main" id="{D50C450B-816D-EE4C-97F7-0AC264E2E5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7" y="4475302"/>
            <a:ext cx="2040963" cy="510879"/>
          </a:xfrm>
          <a:prstGeom prst="rect">
            <a:avLst/>
          </a:prstGeom>
        </p:spPr>
      </p:pic>
      <p:sp>
        <p:nvSpPr>
          <p:cNvPr id="22" name="Footer Placeholder 3">
            <a:extLst>
              <a:ext uri="{FF2B5EF4-FFF2-40B4-BE49-F238E27FC236}">
                <a16:creationId xmlns="" xmlns:a16="http://schemas.microsoft.com/office/drawing/2014/main" id="{9AE87A17-F506-C64B-80C7-54785C94F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3499" y="4501423"/>
            <a:ext cx="49579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98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Vertical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77932" y="304800"/>
            <a:ext cx="6381718" cy="4571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5" descr="2kubussen_cont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3534" y="384656"/>
            <a:ext cx="1379252" cy="919502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 rot="5400000">
            <a:off x="7032801" y="2311732"/>
            <a:ext cx="2606168" cy="1050771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2" name="Afbeelding 25" descr="P&amp;o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026" y="4110051"/>
            <a:ext cx="1260262" cy="458792"/>
          </a:xfrm>
          <a:prstGeom prst="rect">
            <a:avLst/>
          </a:prstGeom>
        </p:spPr>
      </p:pic>
      <p:pic>
        <p:nvPicPr>
          <p:cNvPr id="13" name="Afbeelding 8" descr="The_Sense_png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5465" y="940462"/>
            <a:ext cx="1695806" cy="4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1652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1620" userDrawn="1">
          <p15:clr>
            <a:srgbClr val="FBAE40"/>
          </p15:clr>
        </p15:guide>
        <p15:guide id="2" pos="20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9" descr="wit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3" y="-24714"/>
            <a:ext cx="2637675" cy="1758450"/>
          </a:xfrm>
          <a:prstGeom prst="rect">
            <a:avLst/>
          </a:prstGeom>
        </p:spPr>
      </p:pic>
      <p:pic>
        <p:nvPicPr>
          <p:cNvPr id="11" name="Afbeelding 4" descr="2kubussen_en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69" y="81494"/>
            <a:ext cx="3563243" cy="2375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AC5BE89-E4B0-584A-8547-39C6582022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5621" y="4495894"/>
            <a:ext cx="1897449" cy="47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1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ee object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497725"/>
            <a:ext cx="4038600" cy="25717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97725"/>
            <a:ext cx="4038600" cy="25717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1" name="Afbeelding 5" descr="2kubussen_cont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4" y="193433"/>
            <a:ext cx="1379252" cy="919502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0985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9"/>
          <p:cNvSpPr>
            <a:spLocks noGrp="1"/>
          </p:cNvSpPr>
          <p:nvPr>
            <p:ph type="body" idx="10"/>
          </p:nvPr>
        </p:nvSpPr>
        <p:spPr>
          <a:xfrm>
            <a:off x="1767886" y="692032"/>
            <a:ext cx="6918914" cy="43620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>
                <a:latin typeface="Arial Narrow"/>
              </a:rPr>
              <a:t>Click to edit Master text styles</a:t>
            </a:r>
          </a:p>
        </p:txBody>
      </p:sp>
      <p:pic>
        <p:nvPicPr>
          <p:cNvPr id="19" name="Afbeelding 29" descr="gradient.png">
            <a:extLst>
              <a:ext uri="{FF2B5EF4-FFF2-40B4-BE49-F238E27FC236}">
                <a16:creationId xmlns="" xmlns:a16="http://schemas.microsoft.com/office/drawing/2014/main" id="{227DEB0D-94C6-0145-BBEA-886087CA74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156"/>
            <a:ext cx="9144000" cy="910344"/>
          </a:xfrm>
          <a:prstGeom prst="rect">
            <a:avLst/>
          </a:prstGeom>
        </p:spPr>
      </p:pic>
      <p:pic>
        <p:nvPicPr>
          <p:cNvPr id="20" name="Afbeelding 25" descr="P&amp;o logo.png">
            <a:extLst>
              <a:ext uri="{FF2B5EF4-FFF2-40B4-BE49-F238E27FC236}">
                <a16:creationId xmlns="" xmlns:a16="http://schemas.microsoft.com/office/drawing/2014/main" id="{D2C2F4F0-4992-0D48-BC85-8BBAE738BC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72" y="4302919"/>
            <a:ext cx="1386288" cy="504671"/>
          </a:xfrm>
          <a:prstGeom prst="rect">
            <a:avLst/>
          </a:prstGeom>
        </p:spPr>
      </p:pic>
      <p:pic>
        <p:nvPicPr>
          <p:cNvPr id="21" name="Afbeelding 8" descr="The_Sense_png.png">
            <a:extLst>
              <a:ext uri="{FF2B5EF4-FFF2-40B4-BE49-F238E27FC236}">
                <a16:creationId xmlns="" xmlns:a16="http://schemas.microsoft.com/office/drawing/2014/main" id="{4C71248B-342F-C640-BE57-AF78FF9D4C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7" y="4475302"/>
            <a:ext cx="2040963" cy="510879"/>
          </a:xfrm>
          <a:prstGeom prst="rect">
            <a:avLst/>
          </a:prstGeom>
        </p:spPr>
      </p:pic>
      <p:sp>
        <p:nvSpPr>
          <p:cNvPr id="22" name="Footer Placeholder 3">
            <a:extLst>
              <a:ext uri="{FF2B5EF4-FFF2-40B4-BE49-F238E27FC236}">
                <a16:creationId xmlns="" xmlns:a16="http://schemas.microsoft.com/office/drawing/2014/main" id="{273E922F-C8D0-0246-B7B0-6D3BECDBA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3499" y="4501423"/>
            <a:ext cx="49579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5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2902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 err="1"/>
              <a:t>Clik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tekst</a:t>
            </a:r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4594623"/>
            <a:ext cx="8229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5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2" r:id="rId4"/>
    <p:sldLayoutId id="2147483653" r:id="rId5"/>
    <p:sldLayoutId id="2147483656" r:id="rId6"/>
    <p:sldLayoutId id="2147483659" r:id="rId7"/>
    <p:sldLayoutId id="2147483660" r:id="rId8"/>
    <p:sldLayoutId id="2147483663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C4111A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 baseline="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41.jpeg"/><Relationship Id="rId18" Type="http://schemas.openxmlformats.org/officeDocument/2006/relationships/image" Target="../media/image59.jpeg"/><Relationship Id="rId3" Type="http://schemas.openxmlformats.org/officeDocument/2006/relationships/image" Target="../media/image10.png"/><Relationship Id="rId7" Type="http://schemas.openxmlformats.org/officeDocument/2006/relationships/image" Target="../media/image45.jpeg"/><Relationship Id="rId12" Type="http://schemas.openxmlformats.org/officeDocument/2006/relationships/image" Target="../media/image55.jpeg"/><Relationship Id="rId17" Type="http://schemas.openxmlformats.org/officeDocument/2006/relationships/image" Target="../media/image58.jpeg"/><Relationship Id="rId2" Type="http://schemas.openxmlformats.org/officeDocument/2006/relationships/image" Target="../media/image43.pn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11" Type="http://schemas.openxmlformats.org/officeDocument/2006/relationships/image" Target="../media/image54.jpeg"/><Relationship Id="rId5" Type="http://schemas.openxmlformats.org/officeDocument/2006/relationships/image" Target="../media/image12.png"/><Relationship Id="rId15" Type="http://schemas.openxmlformats.org/officeDocument/2006/relationships/image" Target="../media/image57.jpeg"/><Relationship Id="rId10" Type="http://schemas.openxmlformats.org/officeDocument/2006/relationships/image" Target="../media/image53.jpeg"/><Relationship Id="rId4" Type="http://schemas.openxmlformats.org/officeDocument/2006/relationships/image" Target="../media/image11.png"/><Relationship Id="rId9" Type="http://schemas.openxmlformats.org/officeDocument/2006/relationships/image" Target="../media/image52.jpeg"/><Relationship Id="rId1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9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jpeg"/><Relationship Id="rId5" Type="http://schemas.openxmlformats.org/officeDocument/2006/relationships/image" Target="../media/image63.jpeg"/><Relationship Id="rId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69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26.jpeg"/><Relationship Id="rId5" Type="http://schemas.openxmlformats.org/officeDocument/2006/relationships/image" Target="../media/image11.pn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19" Type="http://schemas.openxmlformats.org/officeDocument/2006/relationships/image" Target="../media/image34.jpeg"/><Relationship Id="rId4" Type="http://schemas.openxmlformats.org/officeDocument/2006/relationships/image" Target="../media/image10.pn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image" Target="../media/image13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40.jpeg"/><Relationship Id="rId17" Type="http://schemas.openxmlformats.org/officeDocument/2006/relationships/image" Target="../media/image12.png"/><Relationship Id="rId2" Type="http://schemas.openxmlformats.org/officeDocument/2006/relationships/image" Target="../media/image23.jpe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eg"/><Relationship Id="rId11" Type="http://schemas.openxmlformats.org/officeDocument/2006/relationships/image" Target="../media/image39.jpeg"/><Relationship Id="rId5" Type="http://schemas.openxmlformats.org/officeDocument/2006/relationships/image" Target="../media/image26.jpeg"/><Relationship Id="rId15" Type="http://schemas.openxmlformats.org/officeDocument/2006/relationships/image" Target="../media/image10.png"/><Relationship Id="rId10" Type="http://schemas.openxmlformats.org/officeDocument/2006/relationships/image" Target="../media/image38.jpeg"/><Relationship Id="rId4" Type="http://schemas.openxmlformats.org/officeDocument/2006/relationships/image" Target="../media/image25.jpeg"/><Relationship Id="rId9" Type="http://schemas.openxmlformats.org/officeDocument/2006/relationships/image" Target="../media/image37.jpe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21.jpeg"/><Relationship Id="rId3" Type="http://schemas.openxmlformats.org/officeDocument/2006/relationships/image" Target="../media/image10.png"/><Relationship Id="rId7" Type="http://schemas.openxmlformats.org/officeDocument/2006/relationships/image" Target="../media/image45.jpeg"/><Relationship Id="rId12" Type="http://schemas.openxmlformats.org/officeDocument/2006/relationships/image" Target="../media/image24.jpeg"/><Relationship Id="rId2" Type="http://schemas.openxmlformats.org/officeDocument/2006/relationships/image" Target="../media/image43.pn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11" Type="http://schemas.openxmlformats.org/officeDocument/2006/relationships/image" Target="../media/image30.jpeg"/><Relationship Id="rId5" Type="http://schemas.openxmlformats.org/officeDocument/2006/relationships/image" Target="../media/image12.png"/><Relationship Id="rId15" Type="http://schemas.openxmlformats.org/officeDocument/2006/relationships/image" Target="../media/image15.jpeg"/><Relationship Id="rId10" Type="http://schemas.openxmlformats.org/officeDocument/2006/relationships/image" Target="../media/image48.jpeg"/><Relationship Id="rId4" Type="http://schemas.openxmlformats.org/officeDocument/2006/relationships/image" Target="../media/image11.png"/><Relationship Id="rId9" Type="http://schemas.openxmlformats.org/officeDocument/2006/relationships/image" Target="../media/image47.jpeg"/><Relationship Id="rId1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79DC4D-8DE7-42C6-B1E2-89E27F14BE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Tractor and Trailer Operations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42C8B49-9648-400B-A7EA-6A41EFD5A7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/>
            <a:r>
              <a:rPr lang="en-GB" dirty="0">
                <a:solidFill>
                  <a:srgbClr val="333399"/>
                </a:solidFill>
              </a:rPr>
              <a:t>P&amp;O Ferrymasters </a:t>
            </a:r>
          </a:p>
          <a:p>
            <a:pPr marL="342900" indent="-342900"/>
            <a:r>
              <a:rPr lang="en-GB" dirty="0">
                <a:solidFill>
                  <a:srgbClr val="333399"/>
                </a:solidFill>
              </a:rPr>
              <a:t>Driver Training Programme 2019 v1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1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4C20248-4FFB-472D-99AA-51F3991F9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Closing </a:t>
            </a:r>
            <a:r>
              <a:rPr lang="en-GB" dirty="0"/>
              <a:t>a sliding roof from </a:t>
            </a:r>
            <a:r>
              <a:rPr lang="en-GB" dirty="0" smtClean="0"/>
              <a:t>the ground</a:t>
            </a:r>
            <a:endParaRPr lang="en-GB" dirty="0"/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144603" y="4435475"/>
            <a:ext cx="5691188" cy="708025"/>
            <a:chOff x="1844" y="3802"/>
            <a:chExt cx="3585" cy="446"/>
          </a:xfrm>
        </p:grpSpPr>
        <p:pic>
          <p:nvPicPr>
            <p:cNvPr id="5" name="Picture 33" descr="mandatory-high-visability-clothing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3579" y="3802"/>
              <a:ext cx="442" cy="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4" descr="mandatory-gloves-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069" y="3802"/>
              <a:ext cx="433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5" descr="mandatory-boots-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4522" y="3804"/>
              <a:ext cx="433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6" descr="mandatory-overalls-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985" y="3803"/>
              <a:ext cx="444" cy="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7" descr="mandatory-helmet- chin strap 2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098" y="3804"/>
              <a:ext cx="451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oup 38"/>
            <p:cNvGrpSpPr>
              <a:grpSpLocks/>
            </p:cNvGrpSpPr>
            <p:nvPr/>
          </p:nvGrpSpPr>
          <p:grpSpPr bwMode="auto">
            <a:xfrm>
              <a:off x="1844" y="3857"/>
              <a:ext cx="1179" cy="363"/>
              <a:chOff x="82" y="382"/>
              <a:chExt cx="419" cy="148"/>
            </a:xfrm>
          </p:grpSpPr>
          <p:sp>
            <p:nvSpPr>
              <p:cNvPr id="11" name="Rectangle 39"/>
              <p:cNvSpPr>
                <a:spLocks noChangeArrowheads="1"/>
              </p:cNvSpPr>
              <p:nvPr/>
            </p:nvSpPr>
            <p:spPr bwMode="auto">
              <a:xfrm>
                <a:off x="82" y="382"/>
                <a:ext cx="419" cy="148"/>
              </a:xfrm>
              <a:prstGeom prst="rect">
                <a:avLst/>
              </a:prstGeom>
              <a:solidFill>
                <a:srgbClr val="FFFFFF"/>
              </a:solidFill>
              <a:ln w="6350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40"/>
              <p:cNvSpPr>
                <a:spLocks noChangeArrowheads="1"/>
              </p:cNvSpPr>
              <p:nvPr/>
            </p:nvSpPr>
            <p:spPr bwMode="auto">
              <a:xfrm>
                <a:off x="94" y="393"/>
                <a:ext cx="399" cy="126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" name="Group 41"/>
              <p:cNvGrpSpPr>
                <a:grpSpLocks/>
              </p:cNvGrpSpPr>
              <p:nvPr/>
            </p:nvGrpSpPr>
            <p:grpSpPr bwMode="auto">
              <a:xfrm>
                <a:off x="113" y="417"/>
                <a:ext cx="369" cy="88"/>
                <a:chOff x="113" y="404"/>
                <a:chExt cx="369" cy="88"/>
              </a:xfrm>
            </p:grpSpPr>
            <p:sp>
              <p:nvSpPr>
                <p:cNvPr id="14" name="Rectangle 42"/>
                <p:cNvSpPr>
                  <a:spLocks noChangeArrowheads="1"/>
                </p:cNvSpPr>
                <p:nvPr/>
              </p:nvSpPr>
              <p:spPr bwMode="auto">
                <a:xfrm>
                  <a:off x="115" y="445"/>
                  <a:ext cx="356" cy="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Rectangle 43"/>
                <p:cNvSpPr>
                  <a:spLocks noChangeArrowheads="1"/>
                </p:cNvSpPr>
                <p:nvPr/>
              </p:nvSpPr>
              <p:spPr bwMode="auto">
                <a:xfrm>
                  <a:off x="114" y="440"/>
                  <a:ext cx="6" cy="1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Rectangle 44"/>
                <p:cNvSpPr>
                  <a:spLocks noChangeArrowheads="1"/>
                </p:cNvSpPr>
                <p:nvPr/>
              </p:nvSpPr>
              <p:spPr bwMode="auto">
                <a:xfrm>
                  <a:off x="113" y="404"/>
                  <a:ext cx="8" cy="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Rectangle 45"/>
                <p:cNvSpPr>
                  <a:spLocks noChangeArrowheads="1"/>
                </p:cNvSpPr>
                <p:nvPr/>
              </p:nvSpPr>
              <p:spPr bwMode="auto">
                <a:xfrm>
                  <a:off x="113" y="456"/>
                  <a:ext cx="9" cy="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Rectangle 46"/>
                <p:cNvSpPr>
                  <a:spLocks noChangeArrowheads="1"/>
                </p:cNvSpPr>
                <p:nvPr/>
              </p:nvSpPr>
              <p:spPr bwMode="auto">
                <a:xfrm>
                  <a:off x="470" y="444"/>
                  <a:ext cx="12" cy="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9" name="Group 47"/>
                <p:cNvGrpSpPr>
                  <a:grpSpLocks/>
                </p:cNvGrpSpPr>
                <p:nvPr/>
              </p:nvGrpSpPr>
              <p:grpSpPr bwMode="auto">
                <a:xfrm>
                  <a:off x="434" y="404"/>
                  <a:ext cx="39" cy="41"/>
                  <a:chOff x="826" y="101"/>
                  <a:chExt cx="87" cy="87"/>
                </a:xfrm>
              </p:grpSpPr>
              <p:sp>
                <p:nvSpPr>
                  <p:cNvPr id="20" name="Rectangle 48"/>
                  <p:cNvSpPr>
                    <a:spLocks noChangeArrowheads="1"/>
                  </p:cNvSpPr>
                  <p:nvPr/>
                </p:nvSpPr>
                <p:spPr bwMode="auto">
                  <a:xfrm rot="2272499">
                    <a:off x="826" y="101"/>
                    <a:ext cx="87" cy="1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" name="Rectangle 49"/>
                  <p:cNvSpPr>
                    <a:spLocks noChangeArrowheads="1"/>
                  </p:cNvSpPr>
                  <p:nvPr/>
                </p:nvSpPr>
                <p:spPr bwMode="auto">
                  <a:xfrm rot="1541288">
                    <a:off x="885" y="125"/>
                    <a:ext cx="13" cy="4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877" y="161"/>
                    <a:ext cx="13" cy="2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pic>
        <p:nvPicPr>
          <p:cNvPr id="23" name="Picture 1" descr="IMG00537-20141009-1215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33089" y="97346"/>
            <a:ext cx="1902239" cy="132868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4" name="Picture 13" descr="Z:\Safety\013 Pictures &amp; Videos\new swp pics\IMG00347-20140912-1002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410044" y="87776"/>
            <a:ext cx="1805338" cy="135400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" name="Picture 13" descr="C:\Users\rotcg1\AppData\Local\Microsoft\Windows\Temporary Internet Files\Content.Word\photo 5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511798" y="87777"/>
            <a:ext cx="1849037" cy="135400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6" name="Oval 51"/>
          <p:cNvSpPr>
            <a:spLocks noChangeArrowheads="1"/>
          </p:cNvSpPr>
          <p:nvPr/>
        </p:nvSpPr>
        <p:spPr bwMode="auto">
          <a:xfrm>
            <a:off x="2594973" y="188115"/>
            <a:ext cx="3240818" cy="95919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" name="Picture 4" descr="photo 2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6690441" y="87776"/>
            <a:ext cx="1967275" cy="1354006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8" name="Oval 54"/>
          <p:cNvSpPr>
            <a:spLocks noChangeArrowheads="1"/>
          </p:cNvSpPr>
          <p:nvPr/>
        </p:nvSpPr>
        <p:spPr bwMode="auto">
          <a:xfrm>
            <a:off x="7246348" y="511171"/>
            <a:ext cx="786945" cy="31282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9" name="Picture 5" descr="IMG00506-20141009-1130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10540" y="1569784"/>
            <a:ext cx="1924788" cy="130404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0" name="Oval 52"/>
          <p:cNvSpPr>
            <a:spLocks noChangeArrowheads="1"/>
          </p:cNvSpPr>
          <p:nvPr/>
        </p:nvSpPr>
        <p:spPr bwMode="auto">
          <a:xfrm>
            <a:off x="766173" y="1809970"/>
            <a:ext cx="786945" cy="31282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1" name="Picture 6" descr="IMG00508-20141009-1131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2388265" y="1569784"/>
            <a:ext cx="1813146" cy="130404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2" name="Picture 62" descr="Z:\Safety\013 Pictures &amp; Videos\new swp pics\IMG00400-20140918-1347.jpg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4478061" y="1584676"/>
            <a:ext cx="1916510" cy="128915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3" name="Picture 57" descr="Z:\Safety\013 Pictures &amp; Videos\new swp pics\IMG00399-20140918-1347.jpg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6706846" y="1587568"/>
            <a:ext cx="1950870" cy="1286261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4" name="Picture 60" descr="Z:\Safety\013 Pictures &amp; Videos\new swp pics\IMG00398-20140918-1346.jpg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209950" y="3044546"/>
            <a:ext cx="1925378" cy="124938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5" name="Oval 53"/>
          <p:cNvSpPr>
            <a:spLocks noChangeArrowheads="1"/>
          </p:cNvSpPr>
          <p:nvPr/>
        </p:nvSpPr>
        <p:spPr bwMode="auto">
          <a:xfrm>
            <a:off x="980941" y="3226741"/>
            <a:ext cx="786945" cy="584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6" name="Picture 3" descr="Z:\Safety\013 Pictures &amp; Videos\new swp pics\IMG00338-20140912-0959.jpg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2357394" y="3032745"/>
            <a:ext cx="1844017" cy="1256011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7" name="Oval 55"/>
          <p:cNvSpPr>
            <a:spLocks noChangeArrowheads="1"/>
          </p:cNvSpPr>
          <p:nvPr/>
        </p:nvSpPr>
        <p:spPr bwMode="auto">
          <a:xfrm>
            <a:off x="2813646" y="3347926"/>
            <a:ext cx="786945" cy="31282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8" name="Picture 11" descr="photo 5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4478061" y="3032744"/>
            <a:ext cx="1882774" cy="1256011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9" name="Picture 12" descr="photo 2 (3)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6690441" y="3048182"/>
            <a:ext cx="1967275" cy="124574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0" name="Text Box 23">
            <a:extLst>
              <a:ext uri="{FF2B5EF4-FFF2-40B4-BE49-F238E27FC236}">
                <a16:creationId xmlns="" xmlns:a16="http://schemas.microsoft.com/office/drawing/2014/main" id="{3FAE5875-D49D-4521-99DB-DCBA757C1AF1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103234" y="4288756"/>
            <a:ext cx="540067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200" b="1" dirty="0">
                <a:solidFill>
                  <a:srgbClr val="ED1C24"/>
                </a:solidFill>
                <a:latin typeface="Arial Narrow" panose="020B0606020202030204" pitchFamily="34" charset="0"/>
              </a:rPr>
              <a:t>SWP002 - Closing a sliding roof from the ground</a:t>
            </a:r>
          </a:p>
        </p:txBody>
      </p:sp>
    </p:spTree>
    <p:extLst>
      <p:ext uri="{BB962C8B-B14F-4D97-AF65-F5344CB8AC3E}">
        <p14:creationId xmlns:p14="http://schemas.microsoft.com/office/powerpoint/2010/main" val="153323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0" grpId="0" animBg="1"/>
      <p:bldP spid="35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4C20248-4FFB-472D-99AA-51F3991F9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Opening a sliding roof from </a:t>
            </a:r>
            <a:r>
              <a:rPr lang="en-GB" dirty="0" smtClean="0"/>
              <a:t>the ground</a:t>
            </a:r>
            <a:endParaRPr lang="en-GB" dirty="0"/>
          </a:p>
        </p:txBody>
      </p:sp>
      <p:pic>
        <p:nvPicPr>
          <p:cNvPr id="2" name="closing roof from groun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85750"/>
            <a:ext cx="7620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0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>
            <a:extLst>
              <a:ext uri="{FF2B5EF4-FFF2-40B4-BE49-F238E27FC236}">
                <a16:creationId xmlns="" xmlns:a16="http://schemas.microsoft.com/office/drawing/2014/main" id="{5A28A7F8-5DC8-4CAC-9FEB-E4358B86894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82575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200" b="1" dirty="0">
                <a:solidFill>
                  <a:srgbClr val="C00000"/>
                </a:solidFill>
                <a:latin typeface="Arial Narrow" panose="020B0606020202030204" pitchFamily="34" charset="0"/>
              </a:rPr>
              <a:t>Visual Fault Finding – Sliding Roof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="" xmlns:a16="http://schemas.microsoft.com/office/drawing/2014/main" id="{0C8B7DFF-7510-4CAF-BBE5-4329D3E21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799140"/>
            <a:ext cx="8713788" cy="70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Problem				Cause			Solution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1.Heavy pushing on Opening/Closing  		1. Sloping/uneven ground                     	1. Pull on to level ground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				      	2. 5</a:t>
            </a:r>
            <a:r>
              <a:rPr kumimoji="0" lang="en-GB" sz="1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th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 Wheel High/Low	            	2. Inflate/deflate air suspension</a:t>
            </a:r>
          </a:p>
        </p:txBody>
      </p:sp>
      <p:pic>
        <p:nvPicPr>
          <p:cNvPr id="18" name="Picture 3" descr="DSCN2399">
            <a:extLst>
              <a:ext uri="{FF2B5EF4-FFF2-40B4-BE49-F238E27FC236}">
                <a16:creationId xmlns="" xmlns:a16="http://schemas.microsoft.com/office/drawing/2014/main" id="{A876126E-1DD8-4E46-BC07-6FA7193C4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9" y="1506071"/>
            <a:ext cx="1848449" cy="11152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" name="Picture 8" descr="heavy pushing">
            <a:extLst>
              <a:ext uri="{FF2B5EF4-FFF2-40B4-BE49-F238E27FC236}">
                <a16:creationId xmlns="" xmlns:a16="http://schemas.microsoft.com/office/drawing/2014/main" id="{DDDF8029-DF08-44CB-AF89-0666C3396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9" y="2831221"/>
            <a:ext cx="1848449" cy="11721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" name="Picture 4" descr="uneven ground">
            <a:extLst>
              <a:ext uri="{FF2B5EF4-FFF2-40B4-BE49-F238E27FC236}">
                <a16:creationId xmlns="" xmlns:a16="http://schemas.microsoft.com/office/drawing/2014/main" id="{410BB74E-6AC0-437D-9B90-C8E481095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5191" y="1525788"/>
            <a:ext cx="1848449" cy="11152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1" name="Picture 5" descr="DSCN2437">
            <a:extLst>
              <a:ext uri="{FF2B5EF4-FFF2-40B4-BE49-F238E27FC236}">
                <a16:creationId xmlns="" xmlns:a16="http://schemas.microsoft.com/office/drawing/2014/main" id="{DD4CEB52-84E7-43AE-B7BF-6BA622DB5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2741" y="2366351"/>
            <a:ext cx="1781766" cy="117610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" name="Picture 7" descr="DSCN2374">
            <a:extLst>
              <a:ext uri="{FF2B5EF4-FFF2-40B4-BE49-F238E27FC236}">
                <a16:creationId xmlns="" xmlns:a16="http://schemas.microsoft.com/office/drawing/2014/main" id="{E0DD7812-79C8-4651-92A0-0AB916D69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65191" y="3542454"/>
            <a:ext cx="1848450" cy="1199401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" name="Picture 6" descr="DSCN2395">
            <a:extLst>
              <a:ext uri="{FF2B5EF4-FFF2-40B4-BE49-F238E27FC236}">
                <a16:creationId xmlns="" xmlns:a16="http://schemas.microsoft.com/office/drawing/2014/main" id="{6B22FD9D-B010-46CB-A8E9-982ED0272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2248" y="1506071"/>
            <a:ext cx="1224136" cy="1135001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4" name="Picture 9" descr="DSCN2379">
            <a:extLst>
              <a:ext uri="{FF2B5EF4-FFF2-40B4-BE49-F238E27FC236}">
                <a16:creationId xmlns="" xmlns:a16="http://schemas.microsoft.com/office/drawing/2014/main" id="{B72E5AFB-C14C-4113-91D9-95B0EF3D4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76384" y="1500938"/>
            <a:ext cx="1085769" cy="1145266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5" name="Picture 10" descr="DSCN2374">
            <a:extLst>
              <a:ext uri="{FF2B5EF4-FFF2-40B4-BE49-F238E27FC236}">
                <a16:creationId xmlns="" xmlns:a16="http://schemas.microsoft.com/office/drawing/2014/main" id="{16BEF2B1-5AB8-4310-AEF7-C04047C97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63002" y="2641072"/>
            <a:ext cx="1965953" cy="90138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6" name="Picture 11" descr="DSCN2437">
            <a:extLst>
              <a:ext uri="{FF2B5EF4-FFF2-40B4-BE49-F238E27FC236}">
                <a16:creationId xmlns="" xmlns:a16="http://schemas.microsoft.com/office/drawing/2014/main" id="{7B422F42-1DBA-440A-9CA7-482A35A21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2802" y="3542453"/>
            <a:ext cx="1781766" cy="119940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376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>
            <a:extLst>
              <a:ext uri="{FF2B5EF4-FFF2-40B4-BE49-F238E27FC236}">
                <a16:creationId xmlns="" xmlns:a16="http://schemas.microsoft.com/office/drawing/2014/main" id="{32C284C4-3209-4E12-8B08-8AAE6B625AB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82575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200" b="1" dirty="0">
                <a:solidFill>
                  <a:srgbClr val="C00000"/>
                </a:solidFill>
                <a:latin typeface="Arial Narrow" panose="020B0606020202030204" pitchFamily="34" charset="0"/>
              </a:rPr>
              <a:t>Visual Fault Finding – Sliding Roof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C4821071-3117-4419-B356-DDC9E49E9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" y="952820"/>
            <a:ext cx="8713788" cy="75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	Problem			Cause			Solution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		Roof Sticks or Jams and/or unable      	1. Twist in trailer frame     	          	1. Pull forward to align body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		to disengage locking pins	      	2. Uneven Ground		2. Release curtain tension  	            			      	3. Curtains closed and tensioned </a:t>
            </a:r>
          </a:p>
        </p:txBody>
      </p:sp>
      <p:pic>
        <p:nvPicPr>
          <p:cNvPr id="8" name="Picture 4" descr="DSCN2425">
            <a:extLst>
              <a:ext uri="{FF2B5EF4-FFF2-40B4-BE49-F238E27FC236}">
                <a16:creationId xmlns="" xmlns:a16="http://schemas.microsoft.com/office/drawing/2014/main" id="{D4C1E5F1-0EA5-49B9-A880-B76EFEE73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06" y="1841665"/>
            <a:ext cx="2097741" cy="123074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7" descr="twisted roof">
            <a:extLst>
              <a:ext uri="{FF2B5EF4-FFF2-40B4-BE49-F238E27FC236}">
                <a16:creationId xmlns="" xmlns:a16="http://schemas.microsoft.com/office/drawing/2014/main" id="{591C2B74-5BDF-40D5-A549-B2E8C691F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5194" y="1841665"/>
            <a:ext cx="2097741" cy="12307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3" descr="uneven ground">
            <a:extLst>
              <a:ext uri="{FF2B5EF4-FFF2-40B4-BE49-F238E27FC236}">
                <a16:creationId xmlns="" xmlns:a16="http://schemas.microsoft.com/office/drawing/2014/main" id="{7D94FC8A-86F0-4F61-8886-0B6E55650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6487" y="2822274"/>
            <a:ext cx="2097741" cy="12307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Picture 5" descr="New sliding roof - side multi-purpose trailer">
            <a:extLst>
              <a:ext uri="{FF2B5EF4-FFF2-40B4-BE49-F238E27FC236}">
                <a16:creationId xmlns="" xmlns:a16="http://schemas.microsoft.com/office/drawing/2014/main" id="{59B10B6C-1E02-4119-B87C-88E1CFE25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5193" y="3889418"/>
            <a:ext cx="2097741" cy="12540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AutoShape 10">
            <a:extLst>
              <a:ext uri="{FF2B5EF4-FFF2-40B4-BE49-F238E27FC236}">
                <a16:creationId xmlns="" xmlns:a16="http://schemas.microsoft.com/office/drawing/2014/main" id="{72BA0A49-0943-4CDE-8EED-2FCB5F15E8C6}"/>
              </a:ext>
            </a:extLst>
          </p:cNvPr>
          <p:cNvSpPr>
            <a:spLocks noChangeArrowheads="1"/>
          </p:cNvSpPr>
          <p:nvPr/>
        </p:nvSpPr>
        <p:spPr bwMode="white">
          <a:xfrm rot="630737">
            <a:off x="3479174" y="1902663"/>
            <a:ext cx="1439863" cy="311021"/>
          </a:xfrm>
          <a:prstGeom prst="leftRightArrow">
            <a:avLst>
              <a:gd name="adj1" fmla="val 50000"/>
              <a:gd name="adj2" fmla="val 59281"/>
            </a:avLst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3" name="Picture 8" descr="DSCN2374">
            <a:extLst>
              <a:ext uri="{FF2B5EF4-FFF2-40B4-BE49-F238E27FC236}">
                <a16:creationId xmlns="" xmlns:a16="http://schemas.microsoft.com/office/drawing/2014/main" id="{AF933514-FE1B-4A76-B396-6E345EC51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44875" y="1841665"/>
            <a:ext cx="2097742" cy="125014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" name="Picture 6" descr="DSCN2455">
            <a:extLst>
              <a:ext uri="{FF2B5EF4-FFF2-40B4-BE49-F238E27FC236}">
                <a16:creationId xmlns="" xmlns:a16="http://schemas.microsoft.com/office/drawing/2014/main" id="{169CAFB4-80F3-442C-A6BE-C9D8C739AA0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85572" y="2936598"/>
            <a:ext cx="2102827" cy="12540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" name="AutoShape 9">
            <a:extLst>
              <a:ext uri="{FF2B5EF4-FFF2-40B4-BE49-F238E27FC236}">
                <a16:creationId xmlns="" xmlns:a16="http://schemas.microsoft.com/office/drawing/2014/main" id="{DB1CFDCE-7B8E-4D1B-ABEC-9D5EA602F78E}"/>
              </a:ext>
            </a:extLst>
          </p:cNvPr>
          <p:cNvSpPr>
            <a:spLocks noChangeArrowheads="1"/>
          </p:cNvSpPr>
          <p:nvPr/>
        </p:nvSpPr>
        <p:spPr bwMode="white">
          <a:xfrm rot="10800000">
            <a:off x="6544875" y="2639354"/>
            <a:ext cx="976312" cy="396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FF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13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6">
            <a:extLst>
              <a:ext uri="{FF2B5EF4-FFF2-40B4-BE49-F238E27FC236}">
                <a16:creationId xmlns="" xmlns:a16="http://schemas.microsoft.com/office/drawing/2014/main" id="{5ECD76DD-D7E5-4FD5-AC4C-E8570C7DDE6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82575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200" b="1" dirty="0">
                <a:solidFill>
                  <a:srgbClr val="C00000"/>
                </a:solidFill>
                <a:latin typeface="Arial Narrow" panose="020B0606020202030204" pitchFamily="34" charset="0"/>
              </a:rPr>
              <a:t>Visual Fault Finding – Sliding Roof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14E3869E-0B20-46AF-9051-241A5712A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803623"/>
            <a:ext cx="8713788" cy="92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Problem			Cause			Solution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            Roof Sticks or Jams and/or unable      		1. One or both curtains open           	1. Draw curtains closed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            to disengage locking pins	     		2. Barn doors open		2. Secure rear doors		 	  	      	3. Sticky or dirty tracks or runners  	3. Re-align roof with opposite side</a:t>
            </a:r>
          </a:p>
        </p:txBody>
      </p:sp>
      <p:pic>
        <p:nvPicPr>
          <p:cNvPr id="8" name="Picture 3" descr="DSCN2425">
            <a:extLst>
              <a:ext uri="{FF2B5EF4-FFF2-40B4-BE49-F238E27FC236}">
                <a16:creationId xmlns="" xmlns:a16="http://schemas.microsoft.com/office/drawing/2014/main" id="{42B71BCC-A67F-42E6-B571-8C551FD79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263" y="1576922"/>
            <a:ext cx="2337778" cy="1258486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4" descr="PICT0004a">
            <a:extLst>
              <a:ext uri="{FF2B5EF4-FFF2-40B4-BE49-F238E27FC236}">
                <a16:creationId xmlns="" xmlns:a16="http://schemas.microsoft.com/office/drawing/2014/main" id="{8F80F7CA-ADB8-411F-821C-B9B6356E4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4" y="1728909"/>
            <a:ext cx="2703911" cy="11064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5" descr="Hartlepool 013A">
            <a:extLst>
              <a:ext uri="{FF2B5EF4-FFF2-40B4-BE49-F238E27FC236}">
                <a16:creationId xmlns="" xmlns:a16="http://schemas.microsoft.com/office/drawing/2014/main" id="{6F50BF06-70B3-4F12-830F-FCEE27117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4" y="2835408"/>
            <a:ext cx="2703911" cy="110649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Picture 12" descr="Picture 008">
            <a:extLst>
              <a:ext uri="{FF2B5EF4-FFF2-40B4-BE49-F238E27FC236}">
                <a16:creationId xmlns="" xmlns:a16="http://schemas.microsoft.com/office/drawing/2014/main" id="{73B09E88-9632-4F2B-B172-5B23443DF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114" y="3941907"/>
            <a:ext cx="2703911" cy="12015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" name="Picture 6" descr="100_1461">
            <a:extLst>
              <a:ext uri="{FF2B5EF4-FFF2-40B4-BE49-F238E27FC236}">
                <a16:creationId xmlns="" xmlns:a16="http://schemas.microsoft.com/office/drawing/2014/main" id="{24F0B938-FB10-4407-991E-AC8D73D0E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1255" y="1728909"/>
            <a:ext cx="2703911" cy="11064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" name="Picture 7" descr="DSCN2386">
            <a:extLst>
              <a:ext uri="{FF2B5EF4-FFF2-40B4-BE49-F238E27FC236}">
                <a16:creationId xmlns="" xmlns:a16="http://schemas.microsoft.com/office/drawing/2014/main" id="{5F5496E7-1334-441B-90E4-97D8F1FF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1255" y="2835408"/>
            <a:ext cx="2703911" cy="11064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" name="Picture 10" descr="Mr hubball 2">
            <a:extLst>
              <a:ext uri="{FF2B5EF4-FFF2-40B4-BE49-F238E27FC236}">
                <a16:creationId xmlns="" xmlns:a16="http://schemas.microsoft.com/office/drawing/2014/main" id="{67E2757C-3FD7-4050-9193-974191FA0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1255" y="3941907"/>
            <a:ext cx="2703911" cy="12015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839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="" xmlns:a16="http://schemas.microsoft.com/office/drawing/2014/main" id="{4189A376-AD46-45AB-86F2-893714D800F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82575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200" b="1" dirty="0">
                <a:solidFill>
                  <a:srgbClr val="C00000"/>
                </a:solidFill>
                <a:latin typeface="Arial Narrow" panose="020B0606020202030204" pitchFamily="34" charset="0"/>
              </a:rPr>
              <a:t>If they don’t work then defect the trailer</a:t>
            </a:r>
          </a:p>
        </p:txBody>
      </p:sp>
      <p:pic>
        <p:nvPicPr>
          <p:cNvPr id="7" name="Picture 2" descr="IMG_0150">
            <a:extLst>
              <a:ext uri="{FF2B5EF4-FFF2-40B4-BE49-F238E27FC236}">
                <a16:creationId xmlns="" xmlns:a16="http://schemas.microsoft.com/office/drawing/2014/main" id="{77EA5A74-B053-4828-9154-F28ED1186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8475" y="621129"/>
            <a:ext cx="6918325" cy="3658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299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975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5">
            <a:extLst>
              <a:ext uri="{FF2B5EF4-FFF2-40B4-BE49-F238E27FC236}">
                <a16:creationId xmlns="" xmlns:a16="http://schemas.microsoft.com/office/drawing/2014/main" id="{09F4FCE4-E222-4883-99DC-4E53B71C75FF}"/>
              </a:ext>
            </a:extLst>
          </p:cNvPr>
          <p:cNvGrpSpPr>
            <a:grpSpLocks/>
          </p:cNvGrpSpPr>
          <p:nvPr/>
        </p:nvGrpSpPr>
        <p:grpSpPr bwMode="auto">
          <a:xfrm>
            <a:off x="195992" y="4390922"/>
            <a:ext cx="5691188" cy="708025"/>
            <a:chOff x="1844" y="3802"/>
            <a:chExt cx="3585" cy="446"/>
          </a:xfrm>
        </p:grpSpPr>
        <p:pic>
          <p:nvPicPr>
            <p:cNvPr id="18" name="Picture 16" descr="mandatory-high-visability-clothing2">
              <a:extLst>
                <a:ext uri="{FF2B5EF4-FFF2-40B4-BE49-F238E27FC236}">
                  <a16:creationId xmlns="" xmlns:a16="http://schemas.microsoft.com/office/drawing/2014/main" id="{6172281B-E1C2-421F-AE62-E4BC14CE11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9" y="3802"/>
              <a:ext cx="442" cy="445"/>
            </a:xfrm>
            <a:prstGeom prst="rect">
              <a:avLst/>
            </a:prstGeom>
            <a:noFill/>
          </p:spPr>
        </p:pic>
        <p:pic>
          <p:nvPicPr>
            <p:cNvPr id="19" name="Picture 17" descr="mandatory-gloves-2">
              <a:extLst>
                <a:ext uri="{FF2B5EF4-FFF2-40B4-BE49-F238E27FC236}">
                  <a16:creationId xmlns="" xmlns:a16="http://schemas.microsoft.com/office/drawing/2014/main" id="{C2DA6C9C-66C8-4394-B671-49FC5165D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69" y="3802"/>
              <a:ext cx="433" cy="444"/>
            </a:xfrm>
            <a:prstGeom prst="rect">
              <a:avLst/>
            </a:prstGeom>
            <a:noFill/>
          </p:spPr>
        </p:pic>
        <p:pic>
          <p:nvPicPr>
            <p:cNvPr id="20" name="Picture 18" descr="mandatory-boots-2">
              <a:extLst>
                <a:ext uri="{FF2B5EF4-FFF2-40B4-BE49-F238E27FC236}">
                  <a16:creationId xmlns="" xmlns:a16="http://schemas.microsoft.com/office/drawing/2014/main" id="{2775C32C-2183-406C-B35E-D90276398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22" y="3804"/>
              <a:ext cx="433" cy="444"/>
            </a:xfrm>
            <a:prstGeom prst="rect">
              <a:avLst/>
            </a:prstGeom>
            <a:noFill/>
          </p:spPr>
        </p:pic>
        <p:pic>
          <p:nvPicPr>
            <p:cNvPr id="21" name="Picture 19" descr="mandatory-overalls-2">
              <a:extLst>
                <a:ext uri="{FF2B5EF4-FFF2-40B4-BE49-F238E27FC236}">
                  <a16:creationId xmlns="" xmlns:a16="http://schemas.microsoft.com/office/drawing/2014/main" id="{63CAE23A-435C-4412-8E9B-AE0B9030F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85" y="3803"/>
              <a:ext cx="444" cy="445"/>
            </a:xfrm>
            <a:prstGeom prst="rect">
              <a:avLst/>
            </a:prstGeom>
            <a:noFill/>
          </p:spPr>
        </p:pic>
        <p:pic>
          <p:nvPicPr>
            <p:cNvPr id="22" name="Picture 20" descr="mandatory-helmet- chin strap 2">
              <a:extLst>
                <a:ext uri="{FF2B5EF4-FFF2-40B4-BE49-F238E27FC236}">
                  <a16:creationId xmlns="" xmlns:a16="http://schemas.microsoft.com/office/drawing/2014/main" id="{BFD29338-56E7-4AF2-97A6-44541C7019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98" y="3804"/>
              <a:ext cx="451" cy="444"/>
            </a:xfrm>
            <a:prstGeom prst="rect">
              <a:avLst/>
            </a:prstGeom>
            <a:noFill/>
          </p:spPr>
        </p:pic>
        <p:grpSp>
          <p:nvGrpSpPr>
            <p:cNvPr id="23" name="Group 21">
              <a:extLst>
                <a:ext uri="{FF2B5EF4-FFF2-40B4-BE49-F238E27FC236}">
                  <a16:creationId xmlns="" xmlns:a16="http://schemas.microsoft.com/office/drawing/2014/main" id="{B5D1FEDA-4369-450A-86CB-E9567C01F2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4" y="3857"/>
              <a:ext cx="1179" cy="363"/>
              <a:chOff x="82" y="382"/>
              <a:chExt cx="419" cy="148"/>
            </a:xfrm>
          </p:grpSpPr>
          <p:sp>
            <p:nvSpPr>
              <p:cNvPr id="24" name="Rectangle 22">
                <a:extLst>
                  <a:ext uri="{FF2B5EF4-FFF2-40B4-BE49-F238E27FC236}">
                    <a16:creationId xmlns="" xmlns:a16="http://schemas.microsoft.com/office/drawing/2014/main" id="{BD3FE4F1-E2DE-4562-9421-3D83176F0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" y="382"/>
                <a:ext cx="419" cy="148"/>
              </a:xfrm>
              <a:prstGeom prst="rect">
                <a:avLst/>
              </a:prstGeom>
              <a:solidFill>
                <a:srgbClr val="FFFFFF"/>
              </a:solidFill>
              <a:ln w="6350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Rectangle 23">
                <a:extLst>
                  <a:ext uri="{FF2B5EF4-FFF2-40B4-BE49-F238E27FC236}">
                    <a16:creationId xmlns="" xmlns:a16="http://schemas.microsoft.com/office/drawing/2014/main" id="{0FB5A487-FAE6-40EE-98C9-86412E361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" y="393"/>
                <a:ext cx="399" cy="126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6" name="Group 24">
                <a:extLst>
                  <a:ext uri="{FF2B5EF4-FFF2-40B4-BE49-F238E27FC236}">
                    <a16:creationId xmlns="" xmlns:a16="http://schemas.microsoft.com/office/drawing/2014/main" id="{B5A187E9-3D00-4C6F-AF27-A0CCC45FA6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3" y="417"/>
                <a:ext cx="369" cy="88"/>
                <a:chOff x="113" y="404"/>
                <a:chExt cx="369" cy="88"/>
              </a:xfrm>
            </p:grpSpPr>
            <p:sp>
              <p:nvSpPr>
                <p:cNvPr id="27" name="Rectangle 25">
                  <a:extLst>
                    <a:ext uri="{FF2B5EF4-FFF2-40B4-BE49-F238E27FC236}">
                      <a16:creationId xmlns="" xmlns:a16="http://schemas.microsoft.com/office/drawing/2014/main" id="{D852560D-A42C-44BC-929B-2614D58E5D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" y="445"/>
                  <a:ext cx="356" cy="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" name="Rectangle 26">
                  <a:extLst>
                    <a:ext uri="{FF2B5EF4-FFF2-40B4-BE49-F238E27FC236}">
                      <a16:creationId xmlns="" xmlns:a16="http://schemas.microsoft.com/office/drawing/2014/main" id="{C25CFC70-FEFC-49DE-AC0D-817FC8A28B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" y="440"/>
                  <a:ext cx="6" cy="1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" name="Rectangle 27">
                  <a:extLst>
                    <a:ext uri="{FF2B5EF4-FFF2-40B4-BE49-F238E27FC236}">
                      <a16:creationId xmlns="" xmlns:a16="http://schemas.microsoft.com/office/drawing/2014/main" id="{5DADE860-6243-47EA-87E5-F534BB4F35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" y="404"/>
                  <a:ext cx="8" cy="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" name="Rectangle 28">
                  <a:extLst>
                    <a:ext uri="{FF2B5EF4-FFF2-40B4-BE49-F238E27FC236}">
                      <a16:creationId xmlns="" xmlns:a16="http://schemas.microsoft.com/office/drawing/2014/main" id="{FA9FAF34-6776-4A6A-80A0-A07A36607B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" y="456"/>
                  <a:ext cx="9" cy="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" name="Rectangle 29">
                  <a:extLst>
                    <a:ext uri="{FF2B5EF4-FFF2-40B4-BE49-F238E27FC236}">
                      <a16:creationId xmlns="" xmlns:a16="http://schemas.microsoft.com/office/drawing/2014/main" id="{5959796D-397A-442B-B909-39EF895EB2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0" y="444"/>
                  <a:ext cx="12" cy="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32" name="Group 30">
                  <a:extLst>
                    <a:ext uri="{FF2B5EF4-FFF2-40B4-BE49-F238E27FC236}">
                      <a16:creationId xmlns="" xmlns:a16="http://schemas.microsoft.com/office/drawing/2014/main" id="{46189AC2-206E-4D32-A4C2-E2F0641B00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4" y="404"/>
                  <a:ext cx="39" cy="41"/>
                  <a:chOff x="826" y="101"/>
                  <a:chExt cx="87" cy="87"/>
                </a:xfrm>
              </p:grpSpPr>
              <p:sp>
                <p:nvSpPr>
                  <p:cNvPr id="33" name="Rectangle 31">
                    <a:extLst>
                      <a:ext uri="{FF2B5EF4-FFF2-40B4-BE49-F238E27FC236}">
                        <a16:creationId xmlns="" xmlns:a16="http://schemas.microsoft.com/office/drawing/2014/main" id="{017F7F51-DBA6-4BAE-A4D5-CF5D19E285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272499">
                    <a:off x="826" y="101"/>
                    <a:ext cx="87" cy="1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4" name="Rectangle 32">
                    <a:extLst>
                      <a:ext uri="{FF2B5EF4-FFF2-40B4-BE49-F238E27FC236}">
                        <a16:creationId xmlns="" xmlns:a16="http://schemas.microsoft.com/office/drawing/2014/main" id="{68B0744C-6668-4829-91F1-C2F8594DAC6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541288">
                    <a:off x="885" y="125"/>
                    <a:ext cx="13" cy="4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5" name="Rectangle 33">
                    <a:extLst>
                      <a:ext uri="{FF2B5EF4-FFF2-40B4-BE49-F238E27FC236}">
                        <a16:creationId xmlns="" xmlns:a16="http://schemas.microsoft.com/office/drawing/2014/main" id="{01E9FBBE-9D77-4F92-8227-77B87CF0F69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77" y="161"/>
                    <a:ext cx="13" cy="2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</p:grpSp>
      <p:sp>
        <p:nvSpPr>
          <p:cNvPr id="39" name="Oval 37">
            <a:extLst>
              <a:ext uri="{FF2B5EF4-FFF2-40B4-BE49-F238E27FC236}">
                <a16:creationId xmlns="" xmlns:a16="http://schemas.microsoft.com/office/drawing/2014/main" id="{673AA4F9-3482-4EBA-A9BE-AAAA83F19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15" y="4503065"/>
            <a:ext cx="2070101" cy="52769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1" name="Text Box 2">
            <a:extLst>
              <a:ext uri="{FF2B5EF4-FFF2-40B4-BE49-F238E27FC236}">
                <a16:creationId xmlns="" xmlns:a16="http://schemas.microsoft.com/office/drawing/2014/main" id="{E9A465CB-B7C8-4170-A09A-846807442855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14249" y="4039473"/>
            <a:ext cx="46799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ED1C24"/>
                </a:solidFill>
                <a:latin typeface="Arial Narrow" panose="020B0606020202030204" pitchFamily="34" charset="0"/>
              </a:rPr>
              <a:t>SWP002 - Opening a Sliding Roof - 1</a:t>
            </a:r>
          </a:p>
        </p:txBody>
      </p:sp>
      <p:pic>
        <p:nvPicPr>
          <p:cNvPr id="42" name="Picture 1" descr="Z:\Safety\013 Pictures &amp; Videos\new swp pics\IMG00385-20140918-1340.jpg">
            <a:extLst>
              <a:ext uri="{FF2B5EF4-FFF2-40B4-BE49-F238E27FC236}">
                <a16:creationId xmlns="" xmlns:a16="http://schemas.microsoft.com/office/drawing/2014/main" id="{E6C87B22-FD93-4DAD-8CD2-E99B1DF8B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14249" y="186344"/>
            <a:ext cx="2051843" cy="1479888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3" name="Picture 2" descr="photo 5">
            <a:extLst>
              <a:ext uri="{FF2B5EF4-FFF2-40B4-BE49-F238E27FC236}">
                <a16:creationId xmlns="" xmlns:a16="http://schemas.microsoft.com/office/drawing/2014/main" id="{40287757-888F-447E-9ECE-C48661940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544698" y="160663"/>
            <a:ext cx="2027302" cy="152362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4" name="Picture 3">
            <a:extLst>
              <a:ext uri="{FF2B5EF4-FFF2-40B4-BE49-F238E27FC236}">
                <a16:creationId xmlns="" xmlns:a16="http://schemas.microsoft.com/office/drawing/2014/main" id="{33FC6D74-CAB5-482F-9B61-3AB618F3C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4791010" y="160663"/>
            <a:ext cx="1990023" cy="1505569"/>
          </a:xfrm>
          <a:prstGeom prst="rect">
            <a:avLst/>
          </a:prstGeom>
          <a:noFill/>
          <a:ln w="38100" cmpd="dbl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5" name="Picture 1" descr="Z:\Safety\013 Pictures &amp; Videos\new swp pics\IMG00334-20140912-0952.jpg">
            <a:extLst>
              <a:ext uri="{FF2B5EF4-FFF2-40B4-BE49-F238E27FC236}">
                <a16:creationId xmlns="" xmlns:a16="http://schemas.microsoft.com/office/drawing/2014/main" id="{71DE9ADC-02B3-4EF6-951B-ED8329B56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017543" y="160664"/>
            <a:ext cx="1970810" cy="148419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6" name="Oval 34">
            <a:extLst>
              <a:ext uri="{FF2B5EF4-FFF2-40B4-BE49-F238E27FC236}">
                <a16:creationId xmlns="" xmlns:a16="http://schemas.microsoft.com/office/drawing/2014/main" id="{DAA5E72D-742D-4297-8790-827176712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596" y="160664"/>
            <a:ext cx="966788" cy="57848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46" name="Picture 48" descr="Z:\Safety\013 Pictures &amp; Videos\new swp pics\IMG00386-20140918-1342.jpg">
            <a:extLst>
              <a:ext uri="{FF2B5EF4-FFF2-40B4-BE49-F238E27FC236}">
                <a16:creationId xmlns="" xmlns:a16="http://schemas.microsoft.com/office/drawing/2014/main" id="{9468B30C-DD68-4141-AE95-09B66F030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226254" y="2110496"/>
            <a:ext cx="2103090" cy="1574092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7" name="Picture 51" descr="Z:\Safety\013 Pictures &amp; Videos\new swp pics\IMG00389-20140918-1343.jpg">
            <a:extLst>
              <a:ext uri="{FF2B5EF4-FFF2-40B4-BE49-F238E27FC236}">
                <a16:creationId xmlns="" xmlns:a16="http://schemas.microsoft.com/office/drawing/2014/main" id="{2648F493-E239-4938-825D-34DF02511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581607" y="2110497"/>
            <a:ext cx="1990393" cy="1611906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8" name="Picture 52" descr="Z:\Safety\013 Pictures &amp; Videos\new swp pics\IMG00390-20140918-1343.jpg">
            <a:extLst>
              <a:ext uri="{FF2B5EF4-FFF2-40B4-BE49-F238E27FC236}">
                <a16:creationId xmlns="" xmlns:a16="http://schemas.microsoft.com/office/drawing/2014/main" id="{B0EBF581-7706-4B32-AF9D-8B020CF24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4777517" y="2110497"/>
            <a:ext cx="2003516" cy="1617792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9" name="Picture 3" descr="Z:\Safety\013 Pictures &amp; Videos\new swp pics\IMG00338-20140912-0959.jpg">
            <a:extLst>
              <a:ext uri="{FF2B5EF4-FFF2-40B4-BE49-F238E27FC236}">
                <a16:creationId xmlns="" xmlns:a16="http://schemas.microsoft.com/office/drawing/2014/main" id="{4C8BD51B-55F6-496D-8399-48BE81985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7035440" y="2110497"/>
            <a:ext cx="2003516" cy="1591329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7" name="Oval 35">
            <a:extLst>
              <a:ext uri="{FF2B5EF4-FFF2-40B4-BE49-F238E27FC236}">
                <a16:creationId xmlns="" xmlns:a16="http://schemas.microsoft.com/office/drawing/2014/main" id="{38D2997A-0ECA-42CB-9A68-E95A64959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397" y="3060157"/>
            <a:ext cx="1109663" cy="6572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8" name="Oval 36">
            <a:extLst>
              <a:ext uri="{FF2B5EF4-FFF2-40B4-BE49-F238E27FC236}">
                <a16:creationId xmlns="" xmlns:a16="http://schemas.microsoft.com/office/drawing/2014/main" id="{6D09325E-214E-415C-ADF6-EECF3F9C7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2625" y="2064948"/>
            <a:ext cx="966787" cy="57745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56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6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6D07B71-198E-46C9-AB71-AFC6F2A60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Pulling on the roof cord…</a:t>
            </a:r>
            <a:endParaRPr lang="en-GB" dirty="0"/>
          </a:p>
        </p:txBody>
      </p:sp>
      <p:pic>
        <p:nvPicPr>
          <p:cNvPr id="2" name="Bright bar driver fa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85750"/>
            <a:ext cx="7620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7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5">
            <a:extLst>
              <a:ext uri="{FF2B5EF4-FFF2-40B4-BE49-F238E27FC236}">
                <a16:creationId xmlns="" xmlns:a16="http://schemas.microsoft.com/office/drawing/2014/main" id="{09F4FCE4-E222-4883-99DC-4E53B71C75FF}"/>
              </a:ext>
            </a:extLst>
          </p:cNvPr>
          <p:cNvGrpSpPr>
            <a:grpSpLocks/>
          </p:cNvGrpSpPr>
          <p:nvPr/>
        </p:nvGrpSpPr>
        <p:grpSpPr bwMode="auto">
          <a:xfrm>
            <a:off x="195992" y="4390922"/>
            <a:ext cx="5691188" cy="708025"/>
            <a:chOff x="1844" y="3802"/>
            <a:chExt cx="3585" cy="446"/>
          </a:xfrm>
        </p:grpSpPr>
        <p:pic>
          <p:nvPicPr>
            <p:cNvPr id="18" name="Picture 16" descr="mandatory-high-visability-clothing2">
              <a:extLst>
                <a:ext uri="{FF2B5EF4-FFF2-40B4-BE49-F238E27FC236}">
                  <a16:creationId xmlns="" xmlns:a16="http://schemas.microsoft.com/office/drawing/2014/main" id="{6172281B-E1C2-421F-AE62-E4BC14CE11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9" y="3802"/>
              <a:ext cx="442" cy="445"/>
            </a:xfrm>
            <a:prstGeom prst="rect">
              <a:avLst/>
            </a:prstGeom>
            <a:noFill/>
          </p:spPr>
        </p:pic>
        <p:pic>
          <p:nvPicPr>
            <p:cNvPr id="19" name="Picture 17" descr="mandatory-gloves-2">
              <a:extLst>
                <a:ext uri="{FF2B5EF4-FFF2-40B4-BE49-F238E27FC236}">
                  <a16:creationId xmlns="" xmlns:a16="http://schemas.microsoft.com/office/drawing/2014/main" id="{C2DA6C9C-66C8-4394-B671-49FC5165D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69" y="3802"/>
              <a:ext cx="433" cy="444"/>
            </a:xfrm>
            <a:prstGeom prst="rect">
              <a:avLst/>
            </a:prstGeom>
            <a:noFill/>
          </p:spPr>
        </p:pic>
        <p:pic>
          <p:nvPicPr>
            <p:cNvPr id="20" name="Picture 18" descr="mandatory-boots-2">
              <a:extLst>
                <a:ext uri="{FF2B5EF4-FFF2-40B4-BE49-F238E27FC236}">
                  <a16:creationId xmlns="" xmlns:a16="http://schemas.microsoft.com/office/drawing/2014/main" id="{2775C32C-2183-406C-B35E-D90276398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22" y="3804"/>
              <a:ext cx="433" cy="444"/>
            </a:xfrm>
            <a:prstGeom prst="rect">
              <a:avLst/>
            </a:prstGeom>
            <a:noFill/>
          </p:spPr>
        </p:pic>
        <p:pic>
          <p:nvPicPr>
            <p:cNvPr id="21" name="Picture 19" descr="mandatory-overalls-2">
              <a:extLst>
                <a:ext uri="{FF2B5EF4-FFF2-40B4-BE49-F238E27FC236}">
                  <a16:creationId xmlns="" xmlns:a16="http://schemas.microsoft.com/office/drawing/2014/main" id="{63CAE23A-435C-4412-8E9B-AE0B9030F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85" y="3803"/>
              <a:ext cx="444" cy="445"/>
            </a:xfrm>
            <a:prstGeom prst="rect">
              <a:avLst/>
            </a:prstGeom>
            <a:noFill/>
          </p:spPr>
        </p:pic>
        <p:pic>
          <p:nvPicPr>
            <p:cNvPr id="22" name="Picture 20" descr="mandatory-helmet- chin strap 2">
              <a:extLst>
                <a:ext uri="{FF2B5EF4-FFF2-40B4-BE49-F238E27FC236}">
                  <a16:creationId xmlns="" xmlns:a16="http://schemas.microsoft.com/office/drawing/2014/main" id="{BFD29338-56E7-4AF2-97A6-44541C7019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98" y="3804"/>
              <a:ext cx="451" cy="444"/>
            </a:xfrm>
            <a:prstGeom prst="rect">
              <a:avLst/>
            </a:prstGeom>
            <a:noFill/>
          </p:spPr>
        </p:pic>
        <p:grpSp>
          <p:nvGrpSpPr>
            <p:cNvPr id="23" name="Group 21">
              <a:extLst>
                <a:ext uri="{FF2B5EF4-FFF2-40B4-BE49-F238E27FC236}">
                  <a16:creationId xmlns="" xmlns:a16="http://schemas.microsoft.com/office/drawing/2014/main" id="{B5D1FEDA-4369-450A-86CB-E9567C01F2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4" y="3857"/>
              <a:ext cx="1179" cy="363"/>
              <a:chOff x="82" y="382"/>
              <a:chExt cx="419" cy="148"/>
            </a:xfrm>
          </p:grpSpPr>
          <p:sp>
            <p:nvSpPr>
              <p:cNvPr id="24" name="Rectangle 22">
                <a:extLst>
                  <a:ext uri="{FF2B5EF4-FFF2-40B4-BE49-F238E27FC236}">
                    <a16:creationId xmlns="" xmlns:a16="http://schemas.microsoft.com/office/drawing/2014/main" id="{BD3FE4F1-E2DE-4562-9421-3D83176F0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" y="382"/>
                <a:ext cx="419" cy="148"/>
              </a:xfrm>
              <a:prstGeom prst="rect">
                <a:avLst/>
              </a:prstGeom>
              <a:solidFill>
                <a:srgbClr val="FFFFFF"/>
              </a:solidFill>
              <a:ln w="6350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Rectangle 23">
                <a:extLst>
                  <a:ext uri="{FF2B5EF4-FFF2-40B4-BE49-F238E27FC236}">
                    <a16:creationId xmlns="" xmlns:a16="http://schemas.microsoft.com/office/drawing/2014/main" id="{0FB5A487-FAE6-40EE-98C9-86412E361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" y="393"/>
                <a:ext cx="399" cy="126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6" name="Group 24">
                <a:extLst>
                  <a:ext uri="{FF2B5EF4-FFF2-40B4-BE49-F238E27FC236}">
                    <a16:creationId xmlns="" xmlns:a16="http://schemas.microsoft.com/office/drawing/2014/main" id="{B5A187E9-3D00-4C6F-AF27-A0CCC45FA6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3" y="417"/>
                <a:ext cx="369" cy="88"/>
                <a:chOff x="113" y="404"/>
                <a:chExt cx="369" cy="88"/>
              </a:xfrm>
            </p:grpSpPr>
            <p:sp>
              <p:nvSpPr>
                <p:cNvPr id="27" name="Rectangle 25">
                  <a:extLst>
                    <a:ext uri="{FF2B5EF4-FFF2-40B4-BE49-F238E27FC236}">
                      <a16:creationId xmlns="" xmlns:a16="http://schemas.microsoft.com/office/drawing/2014/main" id="{D852560D-A42C-44BC-929B-2614D58E5D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" y="445"/>
                  <a:ext cx="356" cy="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" name="Rectangle 26">
                  <a:extLst>
                    <a:ext uri="{FF2B5EF4-FFF2-40B4-BE49-F238E27FC236}">
                      <a16:creationId xmlns="" xmlns:a16="http://schemas.microsoft.com/office/drawing/2014/main" id="{C25CFC70-FEFC-49DE-AC0D-817FC8A28B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" y="440"/>
                  <a:ext cx="6" cy="1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" name="Rectangle 27">
                  <a:extLst>
                    <a:ext uri="{FF2B5EF4-FFF2-40B4-BE49-F238E27FC236}">
                      <a16:creationId xmlns="" xmlns:a16="http://schemas.microsoft.com/office/drawing/2014/main" id="{5DADE860-6243-47EA-87E5-F534BB4F35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" y="404"/>
                  <a:ext cx="8" cy="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" name="Rectangle 28">
                  <a:extLst>
                    <a:ext uri="{FF2B5EF4-FFF2-40B4-BE49-F238E27FC236}">
                      <a16:creationId xmlns="" xmlns:a16="http://schemas.microsoft.com/office/drawing/2014/main" id="{FA9FAF34-6776-4A6A-80A0-A07A36607B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" y="456"/>
                  <a:ext cx="9" cy="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" name="Rectangle 29">
                  <a:extLst>
                    <a:ext uri="{FF2B5EF4-FFF2-40B4-BE49-F238E27FC236}">
                      <a16:creationId xmlns="" xmlns:a16="http://schemas.microsoft.com/office/drawing/2014/main" id="{5959796D-397A-442B-B909-39EF895EB2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0" y="444"/>
                  <a:ext cx="12" cy="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32" name="Group 30">
                  <a:extLst>
                    <a:ext uri="{FF2B5EF4-FFF2-40B4-BE49-F238E27FC236}">
                      <a16:creationId xmlns="" xmlns:a16="http://schemas.microsoft.com/office/drawing/2014/main" id="{46189AC2-206E-4D32-A4C2-E2F0641B00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4" y="404"/>
                  <a:ext cx="39" cy="41"/>
                  <a:chOff x="826" y="101"/>
                  <a:chExt cx="87" cy="87"/>
                </a:xfrm>
              </p:grpSpPr>
              <p:sp>
                <p:nvSpPr>
                  <p:cNvPr id="33" name="Rectangle 31">
                    <a:extLst>
                      <a:ext uri="{FF2B5EF4-FFF2-40B4-BE49-F238E27FC236}">
                        <a16:creationId xmlns="" xmlns:a16="http://schemas.microsoft.com/office/drawing/2014/main" id="{017F7F51-DBA6-4BAE-A4D5-CF5D19E285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272499">
                    <a:off x="826" y="101"/>
                    <a:ext cx="87" cy="1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4" name="Rectangle 32">
                    <a:extLst>
                      <a:ext uri="{FF2B5EF4-FFF2-40B4-BE49-F238E27FC236}">
                        <a16:creationId xmlns="" xmlns:a16="http://schemas.microsoft.com/office/drawing/2014/main" id="{68B0744C-6668-4829-91F1-C2F8594DAC6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541288">
                    <a:off x="885" y="125"/>
                    <a:ext cx="13" cy="4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5" name="Rectangle 33">
                    <a:extLst>
                      <a:ext uri="{FF2B5EF4-FFF2-40B4-BE49-F238E27FC236}">
                        <a16:creationId xmlns="" xmlns:a16="http://schemas.microsoft.com/office/drawing/2014/main" id="{01E9FBBE-9D77-4F92-8227-77B87CF0F69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77" y="161"/>
                    <a:ext cx="13" cy="2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</p:grpSp>
      <p:sp>
        <p:nvSpPr>
          <p:cNvPr id="39" name="Oval 37">
            <a:extLst>
              <a:ext uri="{FF2B5EF4-FFF2-40B4-BE49-F238E27FC236}">
                <a16:creationId xmlns="" xmlns:a16="http://schemas.microsoft.com/office/drawing/2014/main" id="{673AA4F9-3482-4EBA-A9BE-AAAA83F19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15" y="4490839"/>
            <a:ext cx="2070101" cy="52769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1" name="Text Box 2">
            <a:extLst>
              <a:ext uri="{FF2B5EF4-FFF2-40B4-BE49-F238E27FC236}">
                <a16:creationId xmlns="" xmlns:a16="http://schemas.microsoft.com/office/drawing/2014/main" id="{E9A465CB-B7C8-4170-A09A-846807442855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6154463" y="4774789"/>
            <a:ext cx="287292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ED1C24"/>
                </a:solidFill>
                <a:latin typeface="Arial Narrow" panose="020B0606020202030204" pitchFamily="34" charset="0"/>
              </a:rPr>
              <a:t>SWP002 - Opening a Sliding Roof - </a:t>
            </a:r>
            <a:r>
              <a:rPr lang="en-GB" sz="1400" b="1" dirty="0" smtClean="0">
                <a:solidFill>
                  <a:srgbClr val="ED1C24"/>
                </a:solidFill>
                <a:latin typeface="Arial Narrow" panose="020B0606020202030204" pitchFamily="34" charset="0"/>
              </a:rPr>
              <a:t>2</a:t>
            </a:r>
            <a:endParaRPr lang="en-GB" sz="1400" b="1" dirty="0">
              <a:solidFill>
                <a:srgbClr val="ED1C24"/>
              </a:solidFill>
              <a:latin typeface="Arial Narrow" panose="020B0606020202030204" pitchFamily="34" charset="0"/>
            </a:endParaRPr>
          </a:p>
        </p:txBody>
      </p:sp>
      <p:pic>
        <p:nvPicPr>
          <p:cNvPr id="40" name="Picture 8" descr="Z:\Safety\013 Pictures &amp; Videos\new swp pics\IMG00341-20140912-0959.jpg">
            <a:extLst>
              <a:ext uri="{FF2B5EF4-FFF2-40B4-BE49-F238E27FC236}">
                <a16:creationId xmlns="" xmlns:a16="http://schemas.microsoft.com/office/drawing/2014/main" id="{65C8B8B9-8B8A-42CC-B1A6-F8144C8C9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09802" y="159099"/>
            <a:ext cx="1599441" cy="119213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0" name="Picture 5" descr="Z:\Safety\013 Pictures &amp; Videos\new swp pics\IMG00342-20140912-1000.jpg">
            <a:extLst>
              <a:ext uri="{FF2B5EF4-FFF2-40B4-BE49-F238E27FC236}">
                <a16:creationId xmlns="" xmlns:a16="http://schemas.microsoft.com/office/drawing/2014/main" id="{62AE2601-FA53-44D6-9B46-AFAE4732D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291075" y="149665"/>
            <a:ext cx="1599442" cy="119464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1" name="Picture 3" descr="photo 2">
            <a:extLst>
              <a:ext uri="{FF2B5EF4-FFF2-40B4-BE49-F238E27FC236}">
                <a16:creationId xmlns="" xmlns:a16="http://schemas.microsoft.com/office/drawing/2014/main" id="{CFA12E71-3D28-4373-8D03-2291D2EF6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4232365" y="146010"/>
            <a:ext cx="1654815" cy="1228421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2" name="Picture 9" descr="Z:\Safety\013 Pictures &amp; Videos\new swp pics\IMG00345-20140912-1001.jpg">
            <a:extLst>
              <a:ext uri="{FF2B5EF4-FFF2-40B4-BE49-F238E27FC236}">
                <a16:creationId xmlns="" xmlns:a16="http://schemas.microsoft.com/office/drawing/2014/main" id="{D3C593C6-9DFA-4005-9BCE-BAF0CF002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6213639" y="140080"/>
            <a:ext cx="1654815" cy="1243681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3" name="Oval 39">
            <a:extLst>
              <a:ext uri="{FF2B5EF4-FFF2-40B4-BE49-F238E27FC236}">
                <a16:creationId xmlns="" xmlns:a16="http://schemas.microsoft.com/office/drawing/2014/main" id="{988F7EFE-5074-424A-94E8-FA5CC76CF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9702" y="495368"/>
            <a:ext cx="966788" cy="5032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4" name="Picture 10" descr="Z:\Safety\013 Pictures &amp; Videos\new swp pics\IMG00346-20140912-1002.jpg">
            <a:extLst>
              <a:ext uri="{FF2B5EF4-FFF2-40B4-BE49-F238E27FC236}">
                <a16:creationId xmlns="" xmlns:a16="http://schemas.microsoft.com/office/drawing/2014/main" id="{058C20FE-7992-4884-B495-FF361E6E1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318306" y="1639688"/>
            <a:ext cx="1590937" cy="119320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5" name="Picture 1" descr="C:\Users\rotcg1\AppData\Local\Microsoft\Windows\Temporary Internet Files\Content.Outlook\NFANQE8R\photo 1 (2).JPG">
            <a:extLst>
              <a:ext uri="{FF2B5EF4-FFF2-40B4-BE49-F238E27FC236}">
                <a16:creationId xmlns="" xmlns:a16="http://schemas.microsoft.com/office/drawing/2014/main" id="{48712E1A-E4C0-4A00-8BBB-9482EABC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250572" y="1628878"/>
            <a:ext cx="1590937" cy="120052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6" name="Oval 41">
            <a:extLst>
              <a:ext uri="{FF2B5EF4-FFF2-40B4-BE49-F238E27FC236}">
                <a16:creationId xmlns="" xmlns:a16="http://schemas.microsoft.com/office/drawing/2014/main" id="{17D6BD7E-9E0D-4157-A306-CFE59BCFB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618" y="1452481"/>
            <a:ext cx="3134073" cy="14607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7" name="Picture 76" descr="Z:\Safety\013 Pictures &amp; Videos\new swp pics\IMG00414-20140918-1352.jpg">
            <a:extLst>
              <a:ext uri="{FF2B5EF4-FFF2-40B4-BE49-F238E27FC236}">
                <a16:creationId xmlns="" xmlns:a16="http://schemas.microsoft.com/office/drawing/2014/main" id="{7D9E3A93-368E-4E80-8EE3-B04D29599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4169860" y="1639689"/>
            <a:ext cx="1717319" cy="1190702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8" name="Picture 77" descr="Z:\Safety\013 Pictures &amp; Videos\new swp pics\IMG00419-20140918-1401.jpg">
            <a:extLst>
              <a:ext uri="{FF2B5EF4-FFF2-40B4-BE49-F238E27FC236}">
                <a16:creationId xmlns="" xmlns:a16="http://schemas.microsoft.com/office/drawing/2014/main" id="{92C31FBC-A10F-4C2B-8EB7-6D6599509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6213639" y="1628879"/>
            <a:ext cx="1654815" cy="123851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9" name="Picture 85" descr="Z:\Safety\013 Pictures &amp; Videos\new swp pics\IMG00423-20140918-1402.jpg">
            <a:extLst>
              <a:ext uri="{FF2B5EF4-FFF2-40B4-BE49-F238E27FC236}">
                <a16:creationId xmlns="" xmlns:a16="http://schemas.microsoft.com/office/drawing/2014/main" id="{8D3C0412-8F7A-4E7E-B5BA-46735B20B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287394" y="3130005"/>
            <a:ext cx="1702257" cy="128194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0" name="Oval 40">
            <a:extLst>
              <a:ext uri="{FF2B5EF4-FFF2-40B4-BE49-F238E27FC236}">
                <a16:creationId xmlns="" xmlns:a16="http://schemas.microsoft.com/office/drawing/2014/main" id="{582031F9-CBFD-4494-A594-7233FD1E4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686" y="3394342"/>
            <a:ext cx="966787" cy="5032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1" name="Picture 84" descr="Z:\Safety\013 Pictures &amp; Videos\new swp pics\IMG00422-20140918-1402.jpg">
            <a:extLst>
              <a:ext uri="{FF2B5EF4-FFF2-40B4-BE49-F238E27FC236}">
                <a16:creationId xmlns="" xmlns:a16="http://schemas.microsoft.com/office/drawing/2014/main" id="{7C5C9079-C8BC-4B86-ABD9-E2DEA7CAE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2280110" y="3111329"/>
            <a:ext cx="1610407" cy="1274082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2" name="Picture 83" descr="Z:\Safety\013 Pictures &amp; Videos\new swp pics\IMG00421-20140918-1402.jpg">
            <a:extLst>
              <a:ext uri="{FF2B5EF4-FFF2-40B4-BE49-F238E27FC236}">
                <a16:creationId xmlns="" xmlns:a16="http://schemas.microsoft.com/office/drawing/2014/main" id="{B962E5FB-6CF7-4519-B829-FA28E8C7F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4172028" y="3111328"/>
            <a:ext cx="1715152" cy="127408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3" name="Picture 12" descr="photo 2 (3)">
            <a:extLst>
              <a:ext uri="{FF2B5EF4-FFF2-40B4-BE49-F238E27FC236}">
                <a16:creationId xmlns="" xmlns:a16="http://schemas.microsoft.com/office/drawing/2014/main" id="{E795F2E0-7B2C-44E2-928E-6080572DF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6192055" y="3120422"/>
            <a:ext cx="1715152" cy="129153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48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3" grpId="0" animBg="1"/>
      <p:bldP spid="56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4C20248-4FFB-472D-99AA-51F3991F9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Opening a sliding roof from Inside</a:t>
            </a:r>
          </a:p>
        </p:txBody>
      </p:sp>
      <p:pic>
        <p:nvPicPr>
          <p:cNvPr id="2" name="Opening a roof from insid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85750"/>
            <a:ext cx="7620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9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8" descr="Z:\Safety\013 Pictures &amp; Videos\new swp pics\IMG00341-20140912-095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9" y="115889"/>
            <a:ext cx="1676084" cy="124925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7" name="Picture 5" descr="Z:\Safety\013 Pictures &amp; Videos\new swp pics\IMG00342-20140912-100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31919" y="144094"/>
            <a:ext cx="1688157" cy="1221049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8" name="Picture 3" descr="photo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06257" y="144094"/>
            <a:ext cx="1769508" cy="125270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9" name="Picture 9" descr="Z:\Safety\013 Pictures &amp; Videos\new swp pics\IMG00345-20140912-100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840627" y="108103"/>
            <a:ext cx="1752946" cy="125316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0" name="Oval 39"/>
          <p:cNvSpPr>
            <a:spLocks noChangeArrowheads="1"/>
          </p:cNvSpPr>
          <p:nvPr/>
        </p:nvSpPr>
        <p:spPr bwMode="auto">
          <a:xfrm>
            <a:off x="6241919" y="475879"/>
            <a:ext cx="689271" cy="31168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10" descr="Z:\Safety\013 Pictures &amp; Videos\new swp pics\IMG00346-20140912-1002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64008" y="1528680"/>
            <a:ext cx="1667941" cy="1250956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2" name="Picture 1" descr="C:\Users\rotcg1\AppData\Local\Microsoft\Windows\Temporary Internet Files\Content.Outlook\NFANQE8R\photo 1 (2)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031918" y="1528680"/>
            <a:ext cx="1688157" cy="127388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3" name="Oval 41"/>
          <p:cNvSpPr>
            <a:spLocks noChangeArrowheads="1"/>
          </p:cNvSpPr>
          <p:nvPr/>
        </p:nvSpPr>
        <p:spPr bwMode="auto">
          <a:xfrm>
            <a:off x="487363" y="1658074"/>
            <a:ext cx="2689173" cy="95963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2" descr="photo 2 (3)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840626" y="2930635"/>
            <a:ext cx="1747155" cy="123682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5" name="Picture 14" descr="Z:\Safety\013 Pictures &amp; Videos\new swp pics\IMG00348-20140912-1009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912664" y="1528680"/>
            <a:ext cx="1763101" cy="1257248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6" name="Picture 56" descr="Z:\Safety\013 Pictures &amp; Videos\new swp pics\IMG00394-20140918-1345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5846417" y="1528680"/>
            <a:ext cx="1741365" cy="130602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7" name="Picture 58" descr="Z:\Safety\013 Pictures &amp; Videos\new swp pics\IMG00396-20140918-1346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48709" y="2898353"/>
            <a:ext cx="1695530" cy="1269109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8" name="Picture 53" descr="Z:\Safety\013 Pictures &amp; Videos\new swp pics\IMG00395-20140918-1345.jp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2061087" y="2925704"/>
            <a:ext cx="1658989" cy="1241758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9" name="Picture 62" descr="Z:\Safety\013 Pictures &amp; Videos\new swp pics\IMG00400-20140918-1347.jpg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3945436" y="2942106"/>
            <a:ext cx="1730329" cy="1225356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0" name="Oval 40"/>
          <p:cNvSpPr>
            <a:spLocks noChangeArrowheads="1"/>
          </p:cNvSpPr>
          <p:nvPr/>
        </p:nvSpPr>
        <p:spPr bwMode="auto">
          <a:xfrm>
            <a:off x="4449579" y="1712381"/>
            <a:ext cx="689270" cy="31168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" name="Group 15">
            <a:extLst>
              <a:ext uri="{FF2B5EF4-FFF2-40B4-BE49-F238E27FC236}">
                <a16:creationId xmlns="" xmlns:a16="http://schemas.microsoft.com/office/drawing/2014/main" id="{09F4FCE4-E222-4883-99DC-4E53B71C75FF}"/>
              </a:ext>
            </a:extLst>
          </p:cNvPr>
          <p:cNvGrpSpPr>
            <a:grpSpLocks/>
          </p:cNvGrpSpPr>
          <p:nvPr/>
        </p:nvGrpSpPr>
        <p:grpSpPr bwMode="auto">
          <a:xfrm>
            <a:off x="195992" y="4390922"/>
            <a:ext cx="5691188" cy="708025"/>
            <a:chOff x="1844" y="3802"/>
            <a:chExt cx="3585" cy="446"/>
          </a:xfrm>
        </p:grpSpPr>
        <p:pic>
          <p:nvPicPr>
            <p:cNvPr id="22" name="Picture 16" descr="mandatory-high-visability-clothing2">
              <a:extLst>
                <a:ext uri="{FF2B5EF4-FFF2-40B4-BE49-F238E27FC236}">
                  <a16:creationId xmlns="" xmlns:a16="http://schemas.microsoft.com/office/drawing/2014/main" id="{6172281B-E1C2-421F-AE62-E4BC14CE11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579" y="3802"/>
              <a:ext cx="442" cy="445"/>
            </a:xfrm>
            <a:prstGeom prst="rect">
              <a:avLst/>
            </a:prstGeom>
            <a:noFill/>
          </p:spPr>
        </p:pic>
        <p:pic>
          <p:nvPicPr>
            <p:cNvPr id="23" name="Picture 17" descr="mandatory-gloves-2">
              <a:extLst>
                <a:ext uri="{FF2B5EF4-FFF2-40B4-BE49-F238E27FC236}">
                  <a16:creationId xmlns="" xmlns:a16="http://schemas.microsoft.com/office/drawing/2014/main" id="{C2DA6C9C-66C8-4394-B671-49FC5165D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069" y="3802"/>
              <a:ext cx="433" cy="444"/>
            </a:xfrm>
            <a:prstGeom prst="rect">
              <a:avLst/>
            </a:prstGeom>
            <a:noFill/>
          </p:spPr>
        </p:pic>
        <p:pic>
          <p:nvPicPr>
            <p:cNvPr id="24" name="Picture 18" descr="mandatory-boots-2">
              <a:extLst>
                <a:ext uri="{FF2B5EF4-FFF2-40B4-BE49-F238E27FC236}">
                  <a16:creationId xmlns="" xmlns:a16="http://schemas.microsoft.com/office/drawing/2014/main" id="{2775C32C-2183-406C-B35E-D90276398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522" y="3804"/>
              <a:ext cx="433" cy="444"/>
            </a:xfrm>
            <a:prstGeom prst="rect">
              <a:avLst/>
            </a:prstGeom>
            <a:noFill/>
          </p:spPr>
        </p:pic>
        <p:pic>
          <p:nvPicPr>
            <p:cNvPr id="25" name="Picture 19" descr="mandatory-overalls-2">
              <a:extLst>
                <a:ext uri="{FF2B5EF4-FFF2-40B4-BE49-F238E27FC236}">
                  <a16:creationId xmlns="" xmlns:a16="http://schemas.microsoft.com/office/drawing/2014/main" id="{63CAE23A-435C-4412-8E9B-AE0B9030F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985" y="3803"/>
              <a:ext cx="444" cy="445"/>
            </a:xfrm>
            <a:prstGeom prst="rect">
              <a:avLst/>
            </a:prstGeom>
            <a:noFill/>
          </p:spPr>
        </p:pic>
        <p:pic>
          <p:nvPicPr>
            <p:cNvPr id="26" name="Picture 20" descr="mandatory-helmet- chin strap 2">
              <a:extLst>
                <a:ext uri="{FF2B5EF4-FFF2-40B4-BE49-F238E27FC236}">
                  <a16:creationId xmlns="" xmlns:a16="http://schemas.microsoft.com/office/drawing/2014/main" id="{BFD29338-56E7-4AF2-97A6-44541C7019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098" y="3804"/>
              <a:ext cx="451" cy="444"/>
            </a:xfrm>
            <a:prstGeom prst="rect">
              <a:avLst/>
            </a:prstGeom>
            <a:noFill/>
          </p:spPr>
        </p:pic>
        <p:grpSp>
          <p:nvGrpSpPr>
            <p:cNvPr id="27" name="Group 21">
              <a:extLst>
                <a:ext uri="{FF2B5EF4-FFF2-40B4-BE49-F238E27FC236}">
                  <a16:creationId xmlns="" xmlns:a16="http://schemas.microsoft.com/office/drawing/2014/main" id="{B5D1FEDA-4369-450A-86CB-E9567C01F2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4" y="3857"/>
              <a:ext cx="1179" cy="363"/>
              <a:chOff x="82" y="382"/>
              <a:chExt cx="419" cy="148"/>
            </a:xfrm>
          </p:grpSpPr>
          <p:sp>
            <p:nvSpPr>
              <p:cNvPr id="28" name="Rectangle 22">
                <a:extLst>
                  <a:ext uri="{FF2B5EF4-FFF2-40B4-BE49-F238E27FC236}">
                    <a16:creationId xmlns="" xmlns:a16="http://schemas.microsoft.com/office/drawing/2014/main" id="{BD3FE4F1-E2DE-4562-9421-3D83176F0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" y="382"/>
                <a:ext cx="419" cy="148"/>
              </a:xfrm>
              <a:prstGeom prst="rect">
                <a:avLst/>
              </a:prstGeom>
              <a:solidFill>
                <a:srgbClr val="FFFFFF"/>
              </a:solidFill>
              <a:ln w="6350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Rectangle 23">
                <a:extLst>
                  <a:ext uri="{FF2B5EF4-FFF2-40B4-BE49-F238E27FC236}">
                    <a16:creationId xmlns="" xmlns:a16="http://schemas.microsoft.com/office/drawing/2014/main" id="{0FB5A487-FAE6-40EE-98C9-86412E361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" y="393"/>
                <a:ext cx="399" cy="126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30" name="Group 24">
                <a:extLst>
                  <a:ext uri="{FF2B5EF4-FFF2-40B4-BE49-F238E27FC236}">
                    <a16:creationId xmlns="" xmlns:a16="http://schemas.microsoft.com/office/drawing/2014/main" id="{B5A187E9-3D00-4C6F-AF27-A0CCC45FA6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3" y="417"/>
                <a:ext cx="369" cy="88"/>
                <a:chOff x="113" y="404"/>
                <a:chExt cx="369" cy="88"/>
              </a:xfrm>
            </p:grpSpPr>
            <p:sp>
              <p:nvSpPr>
                <p:cNvPr id="31" name="Rectangle 25">
                  <a:extLst>
                    <a:ext uri="{FF2B5EF4-FFF2-40B4-BE49-F238E27FC236}">
                      <a16:creationId xmlns="" xmlns:a16="http://schemas.microsoft.com/office/drawing/2014/main" id="{D852560D-A42C-44BC-929B-2614D58E5D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" y="445"/>
                  <a:ext cx="356" cy="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" name="Rectangle 26">
                  <a:extLst>
                    <a:ext uri="{FF2B5EF4-FFF2-40B4-BE49-F238E27FC236}">
                      <a16:creationId xmlns="" xmlns:a16="http://schemas.microsoft.com/office/drawing/2014/main" id="{C25CFC70-FEFC-49DE-AC0D-817FC8A28B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" y="440"/>
                  <a:ext cx="6" cy="1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" name="Rectangle 27">
                  <a:extLst>
                    <a:ext uri="{FF2B5EF4-FFF2-40B4-BE49-F238E27FC236}">
                      <a16:creationId xmlns="" xmlns:a16="http://schemas.microsoft.com/office/drawing/2014/main" id="{5DADE860-6243-47EA-87E5-F534BB4F35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" y="404"/>
                  <a:ext cx="8" cy="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" name="Rectangle 28">
                  <a:extLst>
                    <a:ext uri="{FF2B5EF4-FFF2-40B4-BE49-F238E27FC236}">
                      <a16:creationId xmlns="" xmlns:a16="http://schemas.microsoft.com/office/drawing/2014/main" id="{FA9FAF34-6776-4A6A-80A0-A07A36607B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" y="456"/>
                  <a:ext cx="9" cy="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" name="Rectangle 29">
                  <a:extLst>
                    <a:ext uri="{FF2B5EF4-FFF2-40B4-BE49-F238E27FC236}">
                      <a16:creationId xmlns="" xmlns:a16="http://schemas.microsoft.com/office/drawing/2014/main" id="{5959796D-397A-442B-B909-39EF895EB2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0" y="444"/>
                  <a:ext cx="12" cy="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36" name="Group 30">
                  <a:extLst>
                    <a:ext uri="{FF2B5EF4-FFF2-40B4-BE49-F238E27FC236}">
                      <a16:creationId xmlns="" xmlns:a16="http://schemas.microsoft.com/office/drawing/2014/main" id="{46189AC2-206E-4D32-A4C2-E2F0641B00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4" y="404"/>
                  <a:ext cx="39" cy="41"/>
                  <a:chOff x="826" y="101"/>
                  <a:chExt cx="87" cy="87"/>
                </a:xfrm>
              </p:grpSpPr>
              <p:sp>
                <p:nvSpPr>
                  <p:cNvPr id="37" name="Rectangle 31">
                    <a:extLst>
                      <a:ext uri="{FF2B5EF4-FFF2-40B4-BE49-F238E27FC236}">
                        <a16:creationId xmlns="" xmlns:a16="http://schemas.microsoft.com/office/drawing/2014/main" id="{017F7F51-DBA6-4BAE-A4D5-CF5D19E285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272499">
                    <a:off x="826" y="101"/>
                    <a:ext cx="87" cy="1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8" name="Rectangle 32">
                    <a:extLst>
                      <a:ext uri="{FF2B5EF4-FFF2-40B4-BE49-F238E27FC236}">
                        <a16:creationId xmlns="" xmlns:a16="http://schemas.microsoft.com/office/drawing/2014/main" id="{68B0744C-6668-4829-91F1-C2F8594DAC6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541288">
                    <a:off x="885" y="125"/>
                    <a:ext cx="13" cy="4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" name="Rectangle 33">
                    <a:extLst>
                      <a:ext uri="{FF2B5EF4-FFF2-40B4-BE49-F238E27FC236}">
                        <a16:creationId xmlns="" xmlns:a16="http://schemas.microsoft.com/office/drawing/2014/main" id="{01E9FBBE-9D77-4F92-8227-77B87CF0F69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77" y="161"/>
                    <a:ext cx="13" cy="2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</p:grpSp>
      <p:sp>
        <p:nvSpPr>
          <p:cNvPr id="40" name="Text Box 23">
            <a:extLst>
              <a:ext uri="{FF2B5EF4-FFF2-40B4-BE49-F238E27FC236}">
                <a16:creationId xmlns="" xmlns:a16="http://schemas.microsoft.com/office/drawing/2014/main" id="{3FAE5875-D49D-4521-99DB-DCBA757C1AF1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103234" y="4217405"/>
            <a:ext cx="540067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200" b="1" dirty="0">
                <a:solidFill>
                  <a:srgbClr val="ED1C24"/>
                </a:solidFill>
                <a:latin typeface="Arial Narrow" panose="020B0606020202030204" pitchFamily="34" charset="0"/>
              </a:rPr>
              <a:t>SWP002 - </a:t>
            </a:r>
            <a:r>
              <a:rPr lang="en-GB" sz="1200" b="1" dirty="0" smtClean="0">
                <a:solidFill>
                  <a:srgbClr val="ED1C24"/>
                </a:solidFill>
                <a:latin typeface="Arial Narrow" panose="020B0606020202030204" pitchFamily="34" charset="0"/>
              </a:rPr>
              <a:t>Opening </a:t>
            </a:r>
            <a:r>
              <a:rPr lang="en-GB" sz="1200" b="1" dirty="0">
                <a:solidFill>
                  <a:srgbClr val="ED1C24"/>
                </a:solidFill>
                <a:latin typeface="Arial Narrow" panose="020B0606020202030204" pitchFamily="34" charset="0"/>
              </a:rPr>
              <a:t>a sliding roof from the ground</a:t>
            </a:r>
          </a:p>
        </p:txBody>
      </p:sp>
    </p:spTree>
    <p:extLst>
      <p:ext uri="{BB962C8B-B14F-4D97-AF65-F5344CB8AC3E}">
        <p14:creationId xmlns:p14="http://schemas.microsoft.com/office/powerpoint/2010/main" val="291821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4C20248-4FFB-472D-99AA-51F3991F9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Opening a sliding roof from </a:t>
            </a:r>
            <a:r>
              <a:rPr lang="en-GB" dirty="0" smtClean="0"/>
              <a:t>the ground</a:t>
            </a:r>
            <a:endParaRPr lang="en-GB" dirty="0"/>
          </a:p>
        </p:txBody>
      </p:sp>
      <p:pic>
        <p:nvPicPr>
          <p:cNvPr id="3" name="Opening a roof from the groun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85750"/>
            <a:ext cx="7620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2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11364" y="4495821"/>
            <a:ext cx="5691188" cy="531019"/>
            <a:chOff x="1844" y="3802"/>
            <a:chExt cx="3585" cy="446"/>
          </a:xfrm>
        </p:grpSpPr>
        <p:pic>
          <p:nvPicPr>
            <p:cNvPr id="5" name="Picture 21" descr="mandatory-high-visability-clothing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3579" y="3802"/>
              <a:ext cx="442" cy="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2" descr="mandatory-gloves-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069" y="3802"/>
              <a:ext cx="433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3" descr="mandatory-boots-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4522" y="3804"/>
              <a:ext cx="433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4" descr="mandatory-overalls-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985" y="3803"/>
              <a:ext cx="444" cy="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mandatory-helmet- chin strap 2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098" y="3804"/>
              <a:ext cx="451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1844" y="3857"/>
              <a:ext cx="1179" cy="363"/>
              <a:chOff x="82" y="382"/>
              <a:chExt cx="419" cy="148"/>
            </a:xfrm>
          </p:grpSpPr>
          <p:sp>
            <p:nvSpPr>
              <p:cNvPr id="11" name="Rectangle 27"/>
              <p:cNvSpPr>
                <a:spLocks noChangeArrowheads="1"/>
              </p:cNvSpPr>
              <p:nvPr/>
            </p:nvSpPr>
            <p:spPr bwMode="auto">
              <a:xfrm>
                <a:off x="82" y="382"/>
                <a:ext cx="419" cy="148"/>
              </a:xfrm>
              <a:prstGeom prst="rect">
                <a:avLst/>
              </a:prstGeom>
              <a:solidFill>
                <a:srgbClr val="FFFFFF"/>
              </a:solidFill>
              <a:ln w="6350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28"/>
              <p:cNvSpPr>
                <a:spLocks noChangeArrowheads="1"/>
              </p:cNvSpPr>
              <p:nvPr/>
            </p:nvSpPr>
            <p:spPr bwMode="auto">
              <a:xfrm>
                <a:off x="94" y="393"/>
                <a:ext cx="399" cy="126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" name="Group 29"/>
              <p:cNvGrpSpPr>
                <a:grpSpLocks/>
              </p:cNvGrpSpPr>
              <p:nvPr/>
            </p:nvGrpSpPr>
            <p:grpSpPr bwMode="auto">
              <a:xfrm>
                <a:off x="113" y="417"/>
                <a:ext cx="369" cy="88"/>
                <a:chOff x="113" y="404"/>
                <a:chExt cx="369" cy="88"/>
              </a:xfrm>
            </p:grpSpPr>
            <p:sp>
              <p:nvSpPr>
                <p:cNvPr id="14" name="Rectangle 30"/>
                <p:cNvSpPr>
                  <a:spLocks noChangeArrowheads="1"/>
                </p:cNvSpPr>
                <p:nvPr/>
              </p:nvSpPr>
              <p:spPr bwMode="auto">
                <a:xfrm>
                  <a:off x="115" y="445"/>
                  <a:ext cx="356" cy="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Rectangle 31"/>
                <p:cNvSpPr>
                  <a:spLocks noChangeArrowheads="1"/>
                </p:cNvSpPr>
                <p:nvPr/>
              </p:nvSpPr>
              <p:spPr bwMode="auto">
                <a:xfrm>
                  <a:off x="114" y="440"/>
                  <a:ext cx="6" cy="1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Rectangle 32"/>
                <p:cNvSpPr>
                  <a:spLocks noChangeArrowheads="1"/>
                </p:cNvSpPr>
                <p:nvPr/>
              </p:nvSpPr>
              <p:spPr bwMode="auto">
                <a:xfrm>
                  <a:off x="113" y="404"/>
                  <a:ext cx="8" cy="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Rectangle 33"/>
                <p:cNvSpPr>
                  <a:spLocks noChangeArrowheads="1"/>
                </p:cNvSpPr>
                <p:nvPr/>
              </p:nvSpPr>
              <p:spPr bwMode="auto">
                <a:xfrm>
                  <a:off x="113" y="456"/>
                  <a:ext cx="9" cy="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Rectangle 34"/>
                <p:cNvSpPr>
                  <a:spLocks noChangeArrowheads="1"/>
                </p:cNvSpPr>
                <p:nvPr/>
              </p:nvSpPr>
              <p:spPr bwMode="auto">
                <a:xfrm>
                  <a:off x="470" y="444"/>
                  <a:ext cx="12" cy="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9" name="Group 35"/>
                <p:cNvGrpSpPr>
                  <a:grpSpLocks/>
                </p:cNvGrpSpPr>
                <p:nvPr/>
              </p:nvGrpSpPr>
              <p:grpSpPr bwMode="auto">
                <a:xfrm>
                  <a:off x="434" y="404"/>
                  <a:ext cx="39" cy="41"/>
                  <a:chOff x="826" y="101"/>
                  <a:chExt cx="87" cy="87"/>
                </a:xfrm>
              </p:grpSpPr>
              <p:sp>
                <p:nvSpPr>
                  <p:cNvPr id="20" name="Rectangle 36"/>
                  <p:cNvSpPr>
                    <a:spLocks noChangeArrowheads="1"/>
                  </p:cNvSpPr>
                  <p:nvPr/>
                </p:nvSpPr>
                <p:spPr bwMode="auto">
                  <a:xfrm rot="2272499">
                    <a:off x="826" y="101"/>
                    <a:ext cx="87" cy="1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" name="Rectangle 37"/>
                  <p:cNvSpPr>
                    <a:spLocks noChangeArrowheads="1"/>
                  </p:cNvSpPr>
                  <p:nvPr/>
                </p:nvSpPr>
                <p:spPr bwMode="auto">
                  <a:xfrm rot="1541288">
                    <a:off x="885" y="125"/>
                    <a:ext cx="13" cy="4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877" y="161"/>
                    <a:ext cx="13" cy="2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pic>
        <p:nvPicPr>
          <p:cNvPr id="23" name="Picture 1" descr="IMG00537-20141009-1215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50982" y="148830"/>
            <a:ext cx="2116762" cy="118824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4" name="Picture 13" descr="Z:\Safety\013 Pictures &amp; Videos\new swp pics\IMG00347-20140912-1002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411763" y="148832"/>
            <a:ext cx="2137875" cy="120255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" name="Picture 13" descr="C:\Users\rotcg1\AppData\Local\Microsoft\Windows\Temporary Internet Files\Content.Word\photo 5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687541" y="148832"/>
            <a:ext cx="2116485" cy="120284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6" name="Picture 4" descr="photo 2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6928542" y="148831"/>
            <a:ext cx="2107957" cy="118824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7" name="Oval 51"/>
          <p:cNvSpPr>
            <a:spLocks noChangeArrowheads="1"/>
          </p:cNvSpPr>
          <p:nvPr/>
        </p:nvSpPr>
        <p:spPr bwMode="auto">
          <a:xfrm>
            <a:off x="2584450" y="179787"/>
            <a:ext cx="3981450" cy="11572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54"/>
          <p:cNvSpPr>
            <a:spLocks noChangeArrowheads="1"/>
          </p:cNvSpPr>
          <p:nvPr/>
        </p:nvSpPr>
        <p:spPr bwMode="auto">
          <a:xfrm>
            <a:off x="7235825" y="422079"/>
            <a:ext cx="966788" cy="377429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9" name="Picture 77" descr="Z:\Safety\013 Pictures &amp; Videos\new swp pics\IMG00419-20140918-1401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07953" y="1607346"/>
            <a:ext cx="2116871" cy="118824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0" name="Picture 5" descr="Z:\Safety\013 Pictures &amp; Videos\new swp pics\IMG00342-20140912-1000.jp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2316838" y="1607346"/>
            <a:ext cx="2255165" cy="118824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1" name="Picture 3" descr="Z:\Safety\013 Pictures &amp; Videos\new swp pics\IMG00338-20140912-0959.jpg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4678612" y="1607346"/>
            <a:ext cx="2125636" cy="118824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2" name="Picture 2" descr="Z:\Safety\013 Pictures &amp; Videos\new swp pics\IMG00337-20140912-0958.jpg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6919628" y="1607346"/>
            <a:ext cx="2116871" cy="118824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3" name="Picture 9" descr="photo 5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107950" y="3065862"/>
            <a:ext cx="2061598" cy="116205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4" name="Picture 10" descr="photo 2 (3)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2294378" y="3065863"/>
            <a:ext cx="2061598" cy="116205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5" name="Text Box 3"/>
          <p:cNvSpPr txBox="1">
            <a:spLocks noChangeArrowheads="1"/>
          </p:cNvSpPr>
          <p:nvPr/>
        </p:nvSpPr>
        <p:spPr bwMode="white">
          <a:xfrm>
            <a:off x="107950" y="4222751"/>
            <a:ext cx="467995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600" b="1" dirty="0">
                <a:solidFill>
                  <a:srgbClr val="ED1C24"/>
                </a:solidFill>
              </a:rPr>
              <a:t>Closing a Sliding Roof – from inside the trailer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6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4C20248-4FFB-472D-99AA-51F3991F9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Closing </a:t>
            </a:r>
            <a:r>
              <a:rPr lang="en-GB" dirty="0"/>
              <a:t>a sliding roof from </a:t>
            </a:r>
            <a:r>
              <a:rPr lang="en-GB" dirty="0" smtClean="0"/>
              <a:t>inside</a:t>
            </a:r>
            <a:endParaRPr lang="en-GB" dirty="0"/>
          </a:p>
        </p:txBody>
      </p:sp>
      <p:pic>
        <p:nvPicPr>
          <p:cNvPr id="2" name="Closing roof from insid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85750"/>
            <a:ext cx="7620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OFM Powerpoint P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12" id="{F417BFA1-6246-E044-B146-FE9D3E763786}" vid="{7E78F0B3-5931-4849-82DC-6FF2064029B2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POFM Powerpoint Pro</Template>
  <TotalTime>3522</TotalTime>
  <Words>445</Words>
  <Application>Microsoft Office PowerPoint</Application>
  <PresentationFormat>On-screen Show (16:9)</PresentationFormat>
  <Paragraphs>66</Paragraphs>
  <Slides>16</Slides>
  <Notes>6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POFM Powerpoint Pro</vt:lpstr>
      <vt:lpstr>Tractor and Trailer Operations  </vt:lpstr>
      <vt:lpstr>PowerPoint Presentation</vt:lpstr>
      <vt:lpstr>Pulling on the roof cord…</vt:lpstr>
      <vt:lpstr>PowerPoint Presentation</vt:lpstr>
      <vt:lpstr>Opening a sliding roof from Inside</vt:lpstr>
      <vt:lpstr>PowerPoint Presentation</vt:lpstr>
      <vt:lpstr>Opening a sliding roof from the ground</vt:lpstr>
      <vt:lpstr>PowerPoint Presentation</vt:lpstr>
      <vt:lpstr>Closing a sliding roof from inside</vt:lpstr>
      <vt:lpstr>Closing a sliding roof from the ground</vt:lpstr>
      <vt:lpstr>Opening a sliding roof from the ground</vt:lpstr>
      <vt:lpstr>Visual Fault Finding – Sliding Roof</vt:lpstr>
      <vt:lpstr>Visual Fault Finding – Sliding Roof</vt:lpstr>
      <vt:lpstr>Visual Fault Finding – Sliding Roof</vt:lpstr>
      <vt:lpstr>If they don’t work then defect the trailer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Klinkenberg, Mira</dc:creator>
  <cp:lastModifiedBy>Reynolds, Claire</cp:lastModifiedBy>
  <cp:revision>229</cp:revision>
  <dcterms:created xsi:type="dcterms:W3CDTF">2017-01-06T08:26:31Z</dcterms:created>
  <dcterms:modified xsi:type="dcterms:W3CDTF">2019-07-04T12:59:00Z</dcterms:modified>
</cp:coreProperties>
</file>