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88" r:id="rId2"/>
    <p:sldId id="310" r:id="rId3"/>
    <p:sldId id="311" r:id="rId4"/>
    <p:sldId id="312" r:id="rId5"/>
    <p:sldId id="313" r:id="rId6"/>
    <p:sldId id="314" r:id="rId7"/>
    <p:sldId id="315" r:id="rId8"/>
    <p:sldId id="316" r:id="rId9"/>
    <p:sldId id="317" r:id="rId10"/>
    <p:sldId id="318" r:id="rId11"/>
    <p:sldId id="319" r:id="rId12"/>
    <p:sldId id="320" r:id="rId13"/>
    <p:sldId id="321" r:id="rId14"/>
    <p:sldId id="290" r:id="rId15"/>
  </p:sldIdLst>
  <p:sldSz cx="9144000" cy="5143500" type="screen16x9"/>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65cPUg0v3lmDzTIHhnL4VQ==" hashData="tTPzp7CE+LZ4dKltP2nBTUEnnyU="/>
  <p:extLst>
    <p:ext uri="{EFAFB233-063F-42B5-8137-9DF3F51BA10A}">
      <p15:sldGuideLst xmlns="" xmlns:p15="http://schemas.microsoft.com/office/powerpoint/2012/main">
        <p15:guide id="1" orient="horz" pos="1620">
          <p15:clr>
            <a:srgbClr val="A4A3A4"/>
          </p15:clr>
        </p15:guide>
        <p15:guide id="2" pos="2880">
          <p15:clr>
            <a:srgbClr val="A4A3A4"/>
          </p15:clr>
        </p15:guide>
        <p15:guide id="3" pos="309">
          <p15:clr>
            <a:srgbClr val="A4A3A4"/>
          </p15:clr>
        </p15:guide>
      </p15:sldGuideLst>
    </p:ext>
    <p:ext uri="{2D200454-40CA-4A62-9FC3-DE9A4176ACB9}">
      <p15:notesGuideLst xmlns=""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lls, Beata" initials="WB"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111A"/>
    <a:srgbClr val="BC2B2D"/>
    <a:srgbClr val="BD262A"/>
    <a:srgbClr val="BD2126"/>
    <a:srgbClr val="C01421"/>
    <a:srgbClr val="C51321"/>
    <a:srgbClr val="CB13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210" autoAdjust="0"/>
    <p:restoredTop sz="95073" autoAdjust="0"/>
  </p:normalViewPr>
  <p:slideViewPr>
    <p:cSldViewPr snapToGrid="0" snapToObjects="1">
      <p:cViewPr varScale="1">
        <p:scale>
          <a:sx n="88" d="100"/>
          <a:sy n="88" d="100"/>
        </p:scale>
        <p:origin x="-558" y="-102"/>
      </p:cViewPr>
      <p:guideLst>
        <p:guide orient="horz" pos="1620"/>
        <p:guide pos="2880"/>
        <p:guide pos="30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137" d="100"/>
          <a:sy n="137" d="100"/>
        </p:scale>
        <p:origin x="5488" y="2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4ADE46-8FD0-B843-A0F6-40114F2B09A7}" type="datetimeFigureOut">
              <a:rPr lang="nl-NL" smtClean="0"/>
              <a:t>27-6-2019</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254094-3E52-4C49-87C5-A008A8CB619F}" type="slidenum">
              <a:rPr lang="nl-NL" smtClean="0"/>
              <a:t>‹#›</a:t>
            </a:fld>
            <a:endParaRPr lang="nl-NL"/>
          </a:p>
        </p:txBody>
      </p:sp>
    </p:spTree>
    <p:extLst>
      <p:ext uri="{BB962C8B-B14F-4D97-AF65-F5344CB8AC3E}">
        <p14:creationId xmlns:p14="http://schemas.microsoft.com/office/powerpoint/2010/main" val="25118171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Axle weight infringements come in 2 forms. Tractor Unit drive axles and trailer axles. Although the loader places the load on the trailer. The driver has responsibility for the positioning of the load and ensuring that he is not overweight. </a:t>
            </a:r>
          </a:p>
          <a:p>
            <a:endParaRPr lang="en-GB" dirty="0"/>
          </a:p>
        </p:txBody>
      </p:sp>
      <p:sp>
        <p:nvSpPr>
          <p:cNvPr id="4" name="Slide Number Placeholder 3"/>
          <p:cNvSpPr>
            <a:spLocks noGrp="1"/>
          </p:cNvSpPr>
          <p:nvPr>
            <p:ph type="sldNum" sz="quarter" idx="5"/>
          </p:nvPr>
        </p:nvSpPr>
        <p:spPr/>
        <p:txBody>
          <a:bodyPr/>
          <a:lstStyle/>
          <a:p>
            <a:fld id="{A6254094-3E52-4C49-87C5-A008A8CB619F}" type="slidenum">
              <a:rPr lang="nl-NL" smtClean="0"/>
              <a:t>2</a:t>
            </a:fld>
            <a:endParaRPr lang="nl-NL"/>
          </a:p>
        </p:txBody>
      </p:sp>
    </p:spTree>
    <p:extLst>
      <p:ext uri="{BB962C8B-B14F-4D97-AF65-F5344CB8AC3E}">
        <p14:creationId xmlns:p14="http://schemas.microsoft.com/office/powerpoint/2010/main" val="2224817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There are some obvious signs of overloading of axle weights. If your vehicle is overloaded on the drive axle then the load will not be spread over the back axles of the trailer. There may be marks on the road or flat spots on the tyres. The tractor unit will be noticeably more difficult to pull away</a:t>
            </a:r>
          </a:p>
          <a:p>
            <a:endParaRPr lang="en-GB" dirty="0"/>
          </a:p>
        </p:txBody>
      </p:sp>
      <p:sp>
        <p:nvSpPr>
          <p:cNvPr id="4" name="Slide Number Placeholder 3"/>
          <p:cNvSpPr>
            <a:spLocks noGrp="1"/>
          </p:cNvSpPr>
          <p:nvPr>
            <p:ph type="sldNum" sz="quarter" idx="5"/>
          </p:nvPr>
        </p:nvSpPr>
        <p:spPr/>
        <p:txBody>
          <a:bodyPr/>
          <a:lstStyle/>
          <a:p>
            <a:fld id="{A6254094-3E52-4C49-87C5-A008A8CB619F}" type="slidenum">
              <a:rPr lang="nl-NL" smtClean="0"/>
              <a:t>11</a:t>
            </a:fld>
            <a:endParaRPr lang="nl-NL"/>
          </a:p>
        </p:txBody>
      </p:sp>
    </p:spTree>
    <p:extLst>
      <p:ext uri="{BB962C8B-B14F-4D97-AF65-F5344CB8AC3E}">
        <p14:creationId xmlns:p14="http://schemas.microsoft.com/office/powerpoint/2010/main" val="92689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we have talked about axle weights and where some generic steel loads should be positioned. Unfortunately when you get one thing right, you can compromise another. In this case by loading around the centre of gravity you may create a space between the trailer headboard and the load. In the event that the load cannot be placed against the headboard then additional load restraint measures should be taken.</a:t>
            </a:r>
          </a:p>
          <a:p>
            <a:endParaRPr lang="en-GB" dirty="0"/>
          </a:p>
          <a:p>
            <a:r>
              <a:rPr lang="en-GB" dirty="0"/>
              <a:t>Can you use stanchions to block the load or create a false headboard? </a:t>
            </a:r>
          </a:p>
          <a:p>
            <a:r>
              <a:rPr lang="en-GB" dirty="0"/>
              <a:t>Can straps and timbers be used to create a false headboard?</a:t>
            </a:r>
          </a:p>
          <a:p>
            <a:r>
              <a:rPr lang="en-GB" dirty="0"/>
              <a:t>Are there any vertical gaps in the load that should be infilled. Once this is done, can you then strangle the bundles or sections together to pull the load in one unit, so if it does move forward the straps will strangle and grip it.</a:t>
            </a:r>
          </a:p>
          <a:p>
            <a:endParaRPr lang="en-GB" dirty="0"/>
          </a:p>
        </p:txBody>
      </p:sp>
      <p:sp>
        <p:nvSpPr>
          <p:cNvPr id="4" name="Slide Number Placeholder 3"/>
          <p:cNvSpPr>
            <a:spLocks noGrp="1"/>
          </p:cNvSpPr>
          <p:nvPr>
            <p:ph type="sldNum" sz="quarter" idx="5"/>
          </p:nvPr>
        </p:nvSpPr>
        <p:spPr/>
        <p:txBody>
          <a:bodyPr/>
          <a:lstStyle/>
          <a:p>
            <a:fld id="{A6254094-3E52-4C49-87C5-A008A8CB619F}" type="slidenum">
              <a:rPr lang="nl-NL" smtClean="0"/>
              <a:t>12</a:t>
            </a:fld>
            <a:endParaRPr lang="nl-NL"/>
          </a:p>
        </p:txBody>
      </p:sp>
    </p:spTree>
    <p:extLst>
      <p:ext uri="{BB962C8B-B14F-4D97-AF65-F5344CB8AC3E}">
        <p14:creationId xmlns:p14="http://schemas.microsoft.com/office/powerpoint/2010/main" val="2355598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Summary of load positioning and axle weights</a:t>
            </a:r>
          </a:p>
          <a:p>
            <a:endParaRPr lang="en-GB" dirty="0"/>
          </a:p>
        </p:txBody>
      </p:sp>
      <p:sp>
        <p:nvSpPr>
          <p:cNvPr id="4" name="Slide Number Placeholder 3"/>
          <p:cNvSpPr>
            <a:spLocks noGrp="1"/>
          </p:cNvSpPr>
          <p:nvPr>
            <p:ph type="sldNum" sz="quarter" idx="5"/>
          </p:nvPr>
        </p:nvSpPr>
        <p:spPr/>
        <p:txBody>
          <a:bodyPr/>
          <a:lstStyle/>
          <a:p>
            <a:fld id="{A6254094-3E52-4C49-87C5-A008A8CB619F}" type="slidenum">
              <a:rPr lang="nl-NL" smtClean="0"/>
              <a:t>13</a:t>
            </a:fld>
            <a:endParaRPr lang="nl-NL"/>
          </a:p>
        </p:txBody>
      </p:sp>
    </p:spTree>
    <p:extLst>
      <p:ext uri="{BB962C8B-B14F-4D97-AF65-F5344CB8AC3E}">
        <p14:creationId xmlns:p14="http://schemas.microsoft.com/office/powerpoint/2010/main" val="2129062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Trailers commonly used on the European traffic are allowed to have 8 ton on each of the trailer axle. </a:t>
            </a:r>
          </a:p>
          <a:p>
            <a:endParaRPr lang="en-GB" dirty="0"/>
          </a:p>
          <a:p>
            <a:r>
              <a:rPr lang="en-GB" dirty="0"/>
              <a:t>An additional complication and consideration is the difference axle weight requirement for 2 and 3 axle tractor units. Although in the UK you may not have to worry about axle weights with 3 axle units, when on the continent, the trailer will always be collected by a 2 axle tractor unit, and the positioning of the load to comply with axle weights is key</a:t>
            </a:r>
          </a:p>
          <a:p>
            <a:endParaRPr lang="en-GB" dirty="0"/>
          </a:p>
          <a:p>
            <a:r>
              <a:rPr lang="en-GB" dirty="0"/>
              <a:t>When positioning loads the following generic guidance can be followed.</a:t>
            </a:r>
          </a:p>
          <a:p>
            <a:endParaRPr lang="en-GB" dirty="0"/>
          </a:p>
        </p:txBody>
      </p:sp>
      <p:sp>
        <p:nvSpPr>
          <p:cNvPr id="4" name="Slide Number Placeholder 3"/>
          <p:cNvSpPr>
            <a:spLocks noGrp="1"/>
          </p:cNvSpPr>
          <p:nvPr>
            <p:ph type="sldNum" sz="quarter" idx="5"/>
          </p:nvPr>
        </p:nvSpPr>
        <p:spPr/>
        <p:txBody>
          <a:bodyPr/>
          <a:lstStyle/>
          <a:p>
            <a:fld id="{A6254094-3E52-4C49-87C5-A008A8CB619F}" type="slidenum">
              <a:rPr lang="nl-NL" smtClean="0"/>
              <a:t>3</a:t>
            </a:fld>
            <a:endParaRPr lang="nl-NL"/>
          </a:p>
        </p:txBody>
      </p:sp>
    </p:spTree>
    <p:extLst>
      <p:ext uri="{BB962C8B-B14F-4D97-AF65-F5344CB8AC3E}">
        <p14:creationId xmlns:p14="http://schemas.microsoft.com/office/powerpoint/2010/main" val="1892211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The centre of gravity of a trailer and thus the middles positioning of a load should be just in front of the first trailer axle. When positioning 12m length of uniform load, then the middle of this load should be where the centre of gravity of the trailer</a:t>
            </a:r>
          </a:p>
          <a:p>
            <a:endParaRPr lang="en-GB" dirty="0"/>
          </a:p>
        </p:txBody>
      </p:sp>
      <p:sp>
        <p:nvSpPr>
          <p:cNvPr id="4" name="Slide Number Placeholder 3"/>
          <p:cNvSpPr>
            <a:spLocks noGrp="1"/>
          </p:cNvSpPr>
          <p:nvPr>
            <p:ph type="sldNum" sz="quarter" idx="5"/>
          </p:nvPr>
        </p:nvSpPr>
        <p:spPr/>
        <p:txBody>
          <a:bodyPr/>
          <a:lstStyle/>
          <a:p>
            <a:fld id="{A6254094-3E52-4C49-87C5-A008A8CB619F}" type="slidenum">
              <a:rPr lang="nl-NL" smtClean="0"/>
              <a:t>4</a:t>
            </a:fld>
            <a:endParaRPr lang="nl-NL"/>
          </a:p>
        </p:txBody>
      </p:sp>
    </p:spTree>
    <p:extLst>
      <p:ext uri="{BB962C8B-B14F-4D97-AF65-F5344CB8AC3E}">
        <p14:creationId xmlns:p14="http://schemas.microsoft.com/office/powerpoint/2010/main" val="1591415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9m length of load should similarly be placed in the middle of the trailer, balanced around the centre of gravity</a:t>
            </a:r>
          </a:p>
          <a:p>
            <a:endParaRPr lang="en-GB" dirty="0"/>
          </a:p>
        </p:txBody>
      </p:sp>
      <p:sp>
        <p:nvSpPr>
          <p:cNvPr id="4" name="Slide Number Placeholder 3"/>
          <p:cNvSpPr>
            <a:spLocks noGrp="1"/>
          </p:cNvSpPr>
          <p:nvPr>
            <p:ph type="sldNum" sz="quarter" idx="5"/>
          </p:nvPr>
        </p:nvSpPr>
        <p:spPr/>
        <p:txBody>
          <a:bodyPr/>
          <a:lstStyle/>
          <a:p>
            <a:fld id="{A6254094-3E52-4C49-87C5-A008A8CB619F}" type="slidenum">
              <a:rPr lang="nl-NL" smtClean="0"/>
              <a:t>5</a:t>
            </a:fld>
            <a:endParaRPr lang="nl-NL"/>
          </a:p>
        </p:txBody>
      </p:sp>
    </p:spTree>
    <p:extLst>
      <p:ext uri="{BB962C8B-B14F-4D97-AF65-F5344CB8AC3E}">
        <p14:creationId xmlns:p14="http://schemas.microsoft.com/office/powerpoint/2010/main" val="2147562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7m length of load should similarly be placed in the middle of the trailer, balanced around the centre of gravity</a:t>
            </a:r>
          </a:p>
          <a:p>
            <a:endParaRPr lang="en-GB" dirty="0"/>
          </a:p>
        </p:txBody>
      </p:sp>
      <p:sp>
        <p:nvSpPr>
          <p:cNvPr id="4" name="Slide Number Placeholder 3"/>
          <p:cNvSpPr>
            <a:spLocks noGrp="1"/>
          </p:cNvSpPr>
          <p:nvPr>
            <p:ph type="sldNum" sz="quarter" idx="5"/>
          </p:nvPr>
        </p:nvSpPr>
        <p:spPr/>
        <p:txBody>
          <a:bodyPr/>
          <a:lstStyle/>
          <a:p>
            <a:fld id="{A6254094-3E52-4C49-87C5-A008A8CB619F}" type="slidenum">
              <a:rPr lang="nl-NL" smtClean="0"/>
              <a:t>6</a:t>
            </a:fld>
            <a:endParaRPr lang="nl-NL"/>
          </a:p>
        </p:txBody>
      </p:sp>
    </p:spTree>
    <p:extLst>
      <p:ext uri="{BB962C8B-B14F-4D97-AF65-F5344CB8AC3E}">
        <p14:creationId xmlns:p14="http://schemas.microsoft.com/office/powerpoint/2010/main" val="760040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6m length of load should similarly be placed in the middle of the trailer, balanced around the centre of gravity</a:t>
            </a:r>
          </a:p>
          <a:p>
            <a:endParaRPr lang="en-GB" dirty="0"/>
          </a:p>
        </p:txBody>
      </p:sp>
      <p:sp>
        <p:nvSpPr>
          <p:cNvPr id="4" name="Slide Number Placeholder 3"/>
          <p:cNvSpPr>
            <a:spLocks noGrp="1"/>
          </p:cNvSpPr>
          <p:nvPr>
            <p:ph type="sldNum" sz="quarter" idx="5"/>
          </p:nvPr>
        </p:nvSpPr>
        <p:spPr/>
        <p:txBody>
          <a:bodyPr/>
          <a:lstStyle/>
          <a:p>
            <a:fld id="{A6254094-3E52-4C49-87C5-A008A8CB619F}" type="slidenum">
              <a:rPr lang="nl-NL" smtClean="0"/>
              <a:t>7</a:t>
            </a:fld>
            <a:endParaRPr lang="nl-NL"/>
          </a:p>
        </p:txBody>
      </p:sp>
    </p:spTree>
    <p:extLst>
      <p:ext uri="{BB962C8B-B14F-4D97-AF65-F5344CB8AC3E}">
        <p14:creationId xmlns:p14="http://schemas.microsoft.com/office/powerpoint/2010/main" val="222267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A combination of lengths of loads need to be loaded around the centre of gravity</a:t>
            </a:r>
          </a:p>
          <a:p>
            <a:endParaRPr lang="en-GB" dirty="0"/>
          </a:p>
        </p:txBody>
      </p:sp>
      <p:sp>
        <p:nvSpPr>
          <p:cNvPr id="4" name="Slide Number Placeholder 3"/>
          <p:cNvSpPr>
            <a:spLocks noGrp="1"/>
          </p:cNvSpPr>
          <p:nvPr>
            <p:ph type="sldNum" sz="quarter" idx="5"/>
          </p:nvPr>
        </p:nvSpPr>
        <p:spPr/>
        <p:txBody>
          <a:bodyPr/>
          <a:lstStyle/>
          <a:p>
            <a:fld id="{A6254094-3E52-4C49-87C5-A008A8CB619F}" type="slidenum">
              <a:rPr lang="nl-NL" smtClean="0"/>
              <a:t>8</a:t>
            </a:fld>
            <a:endParaRPr lang="nl-NL"/>
          </a:p>
        </p:txBody>
      </p:sp>
    </p:spTree>
    <p:extLst>
      <p:ext uri="{BB962C8B-B14F-4D97-AF65-F5344CB8AC3E}">
        <p14:creationId xmlns:p14="http://schemas.microsoft.com/office/powerpoint/2010/main" val="3606823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In terms of steel coil. Single heavy coils should be positioned around the centre of the trailer, which is normally the second position back in the coil well</a:t>
            </a:r>
          </a:p>
          <a:p>
            <a:endParaRPr lang="en-GB" dirty="0"/>
          </a:p>
        </p:txBody>
      </p:sp>
      <p:sp>
        <p:nvSpPr>
          <p:cNvPr id="4" name="Slide Number Placeholder 3"/>
          <p:cNvSpPr>
            <a:spLocks noGrp="1"/>
          </p:cNvSpPr>
          <p:nvPr>
            <p:ph type="sldNum" sz="quarter" idx="5"/>
          </p:nvPr>
        </p:nvSpPr>
        <p:spPr/>
        <p:txBody>
          <a:bodyPr/>
          <a:lstStyle/>
          <a:p>
            <a:fld id="{A6254094-3E52-4C49-87C5-A008A8CB619F}" type="slidenum">
              <a:rPr lang="nl-NL" smtClean="0"/>
              <a:t>9</a:t>
            </a:fld>
            <a:endParaRPr lang="nl-NL"/>
          </a:p>
        </p:txBody>
      </p:sp>
    </p:spTree>
    <p:extLst>
      <p:ext uri="{BB962C8B-B14F-4D97-AF65-F5344CB8AC3E}">
        <p14:creationId xmlns:p14="http://schemas.microsoft.com/office/powerpoint/2010/main" val="4062075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Multiple coils should be positioned around the centre of gravity, but spread along the coil well, in line with the stanchion positions</a:t>
            </a:r>
          </a:p>
          <a:p>
            <a:endParaRPr lang="en-GB" dirty="0"/>
          </a:p>
        </p:txBody>
      </p:sp>
      <p:sp>
        <p:nvSpPr>
          <p:cNvPr id="4" name="Slide Number Placeholder 3"/>
          <p:cNvSpPr>
            <a:spLocks noGrp="1"/>
          </p:cNvSpPr>
          <p:nvPr>
            <p:ph type="sldNum" sz="quarter" idx="5"/>
          </p:nvPr>
        </p:nvSpPr>
        <p:spPr/>
        <p:txBody>
          <a:bodyPr/>
          <a:lstStyle/>
          <a:p>
            <a:fld id="{A6254094-3E52-4C49-87C5-A008A8CB619F}" type="slidenum">
              <a:rPr lang="nl-NL" smtClean="0"/>
              <a:t>10</a:t>
            </a:fld>
            <a:endParaRPr lang="nl-NL"/>
          </a:p>
        </p:txBody>
      </p:sp>
    </p:spTree>
    <p:extLst>
      <p:ext uri="{BB962C8B-B14F-4D97-AF65-F5344CB8AC3E}">
        <p14:creationId xmlns:p14="http://schemas.microsoft.com/office/powerpoint/2010/main" val="35265121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Left">
    <p:spTree>
      <p:nvGrpSpPr>
        <p:cNvPr id="1" name=""/>
        <p:cNvGrpSpPr/>
        <p:nvPr/>
      </p:nvGrpSpPr>
      <p:grpSpPr>
        <a:xfrm>
          <a:off x="0" y="0"/>
          <a:ext cx="0" cy="0"/>
          <a:chOff x="0" y="0"/>
          <a:chExt cx="0" cy="0"/>
        </a:xfrm>
      </p:grpSpPr>
      <p:sp>
        <p:nvSpPr>
          <p:cNvPr id="2" name="Titel 1"/>
          <p:cNvSpPr>
            <a:spLocks noGrp="1"/>
          </p:cNvSpPr>
          <p:nvPr>
            <p:ph type="ctrTitle"/>
          </p:nvPr>
        </p:nvSpPr>
        <p:spPr>
          <a:xfrm>
            <a:off x="475404" y="2288909"/>
            <a:ext cx="6400800" cy="497682"/>
          </a:xfrm>
        </p:spPr>
        <p:txBody>
          <a:bodyPr anchor="t">
            <a:normAutofit/>
          </a:bodyPr>
          <a:lstStyle>
            <a:lvl1pPr algn="l">
              <a:defRPr sz="2400" b="1">
                <a:solidFill>
                  <a:srgbClr val="C4111A"/>
                </a:solidFill>
                <a:latin typeface="Arial Narrow" charset="0"/>
                <a:ea typeface="Arial Narrow" charset="0"/>
                <a:cs typeface="Arial Narrow" charset="0"/>
              </a:defRPr>
            </a:lvl1pPr>
          </a:lstStyle>
          <a:p>
            <a:r>
              <a:rPr lang="en-US" dirty="0"/>
              <a:t>Click to edit Master title style</a:t>
            </a:r>
            <a:endParaRPr lang="nl-NL" dirty="0"/>
          </a:p>
        </p:txBody>
      </p:sp>
      <p:sp>
        <p:nvSpPr>
          <p:cNvPr id="3" name="Subtitel 2"/>
          <p:cNvSpPr>
            <a:spLocks noGrp="1"/>
          </p:cNvSpPr>
          <p:nvPr>
            <p:ph type="subTitle" idx="1"/>
          </p:nvPr>
        </p:nvSpPr>
        <p:spPr>
          <a:xfrm>
            <a:off x="475404" y="2786592"/>
            <a:ext cx="6400800" cy="793750"/>
          </a:xfrm>
        </p:spPr>
        <p:txBody>
          <a:bodyPr>
            <a:normAutofit/>
          </a:bodyPr>
          <a:lstStyle>
            <a:lvl1pPr marL="0" indent="0" algn="l">
              <a:buNone/>
              <a:defRPr sz="1600" b="1" baseline="0">
                <a:solidFill>
                  <a:schemeClr val="tx1"/>
                </a:solidFill>
                <a:latin typeface="Arial Narrow" charset="0"/>
                <a:ea typeface="Arial Narrow" charset="0"/>
                <a:cs typeface="Arial Narrow"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Click </a:t>
            </a:r>
            <a:r>
              <a:rPr lang="nl-NL" dirty="0" err="1"/>
              <a:t>to</a:t>
            </a:r>
            <a:r>
              <a:rPr lang="nl-NL" dirty="0"/>
              <a:t> </a:t>
            </a:r>
            <a:r>
              <a:rPr lang="nl-NL" dirty="0" err="1"/>
              <a:t>edit</a:t>
            </a:r>
            <a:r>
              <a:rPr lang="nl-NL" dirty="0"/>
              <a:t> Master </a:t>
            </a:r>
            <a:r>
              <a:rPr lang="nl-NL" dirty="0" err="1"/>
              <a:t>subtitle</a:t>
            </a:r>
            <a:r>
              <a:rPr lang="nl-NL" dirty="0"/>
              <a:t> </a:t>
            </a:r>
            <a:r>
              <a:rPr lang="nl-NL" dirty="0" err="1"/>
              <a:t>style</a:t>
            </a:r>
            <a:endParaRPr lang="nl-NL" dirty="0"/>
          </a:p>
        </p:txBody>
      </p:sp>
      <p:sp>
        <p:nvSpPr>
          <p:cNvPr id="4" name="Tijdelijke aanduiding voor datum 3"/>
          <p:cNvSpPr>
            <a:spLocks noGrp="1"/>
          </p:cNvSpPr>
          <p:nvPr>
            <p:ph type="dt" sz="half" idx="10"/>
          </p:nvPr>
        </p:nvSpPr>
        <p:spPr>
          <a:xfrm>
            <a:off x="4407970" y="4513635"/>
            <a:ext cx="1204361" cy="273844"/>
          </a:xfrm>
          <a:prstGeom prst="rect">
            <a:avLst/>
          </a:prstGeom>
        </p:spPr>
        <p:txBody>
          <a:bodyPr/>
          <a:lstStyle>
            <a:lvl1pPr algn="r">
              <a:defRPr b="0">
                <a:solidFill>
                  <a:schemeClr val="bg1">
                    <a:lumMod val="50000"/>
                  </a:schemeClr>
                </a:solidFill>
                <a:latin typeface="Arial Narrow" charset="0"/>
                <a:ea typeface="Arial Narrow" charset="0"/>
                <a:cs typeface="Arial Narrow" charset="0"/>
              </a:defRPr>
            </a:lvl1pPr>
          </a:lstStyle>
          <a:p>
            <a:fld id="{01536E1F-E445-5548-A5F1-7DB8C22DC46F}" type="datetimeFigureOut">
              <a:rPr lang="nl-NL" smtClean="0"/>
              <a:pPr/>
              <a:t>27-6-2019</a:t>
            </a:fld>
            <a:endParaRPr lang="nl-NL" dirty="0"/>
          </a:p>
        </p:txBody>
      </p:sp>
      <p:pic>
        <p:nvPicPr>
          <p:cNvPr id="8" name="Afbeelding 7" descr="P&amp;o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905" y="423938"/>
            <a:ext cx="2408858" cy="876932"/>
          </a:xfrm>
          <a:prstGeom prst="rect">
            <a:avLst/>
          </a:prstGeom>
        </p:spPr>
      </p:pic>
      <p:pic>
        <p:nvPicPr>
          <p:cNvPr id="10" name="Afbeelding 8" descr="The_Sense_png.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7805" y="4369574"/>
            <a:ext cx="2245059" cy="561967"/>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3344" y="-492944"/>
            <a:ext cx="6580687" cy="6580687"/>
          </a:xfrm>
          <a:prstGeom prst="rect">
            <a:avLst/>
          </a:prstGeom>
        </p:spPr>
      </p:pic>
    </p:spTree>
    <p:extLst>
      <p:ext uri="{BB962C8B-B14F-4D97-AF65-F5344CB8AC3E}">
        <p14:creationId xmlns:p14="http://schemas.microsoft.com/office/powerpoint/2010/main" val="3879551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Long Titles">
    <p:spTree>
      <p:nvGrpSpPr>
        <p:cNvPr id="1" name=""/>
        <p:cNvGrpSpPr/>
        <p:nvPr/>
      </p:nvGrpSpPr>
      <p:grpSpPr>
        <a:xfrm>
          <a:off x="0" y="0"/>
          <a:ext cx="0" cy="0"/>
          <a:chOff x="0" y="0"/>
          <a:chExt cx="0" cy="0"/>
        </a:xfrm>
      </p:grpSpPr>
      <p:sp>
        <p:nvSpPr>
          <p:cNvPr id="2" name="Titel 1"/>
          <p:cNvSpPr>
            <a:spLocks noGrp="1"/>
          </p:cNvSpPr>
          <p:nvPr>
            <p:ph type="ctrTitle"/>
          </p:nvPr>
        </p:nvSpPr>
        <p:spPr>
          <a:xfrm>
            <a:off x="470355" y="2664618"/>
            <a:ext cx="6400800" cy="497682"/>
          </a:xfrm>
        </p:spPr>
        <p:txBody>
          <a:bodyPr anchor="t">
            <a:normAutofit/>
          </a:bodyPr>
          <a:lstStyle>
            <a:lvl1pPr algn="l">
              <a:defRPr sz="2400" b="1">
                <a:solidFill>
                  <a:srgbClr val="C4111A"/>
                </a:solidFill>
                <a:latin typeface="Arial Narrow" charset="0"/>
                <a:ea typeface="Arial Narrow" charset="0"/>
                <a:cs typeface="Arial Narrow" charset="0"/>
              </a:defRPr>
            </a:lvl1pPr>
          </a:lstStyle>
          <a:p>
            <a:r>
              <a:rPr lang="en-US"/>
              <a:t>Click to edit Master title style</a:t>
            </a:r>
            <a:endParaRPr lang="nl-NL" dirty="0"/>
          </a:p>
        </p:txBody>
      </p:sp>
      <p:sp>
        <p:nvSpPr>
          <p:cNvPr id="3" name="Subtitel 2"/>
          <p:cNvSpPr>
            <a:spLocks noGrp="1"/>
          </p:cNvSpPr>
          <p:nvPr>
            <p:ph type="subTitle" idx="1" hasCustomPrompt="1"/>
          </p:nvPr>
        </p:nvSpPr>
        <p:spPr>
          <a:xfrm>
            <a:off x="470355" y="3162301"/>
            <a:ext cx="6400800" cy="793750"/>
          </a:xfrm>
        </p:spPr>
        <p:txBody>
          <a:bodyPr>
            <a:normAutofit/>
          </a:bodyPr>
          <a:lstStyle>
            <a:lvl1pPr marL="0" indent="0" algn="l">
              <a:buNone/>
              <a:defRPr sz="1600" b="1">
                <a:solidFill>
                  <a:schemeClr val="tx1"/>
                </a:solidFill>
                <a:latin typeface="Arial Narrow" charset="0"/>
                <a:ea typeface="Arial Narrow" charset="0"/>
                <a:cs typeface="Arial Narrow"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titelstijl van het model te bewerken </a:t>
            </a:r>
          </a:p>
        </p:txBody>
      </p:sp>
      <p:pic>
        <p:nvPicPr>
          <p:cNvPr id="8" name="Afbeelding 7" descr="P&amp;o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905" y="423938"/>
            <a:ext cx="2408858" cy="876932"/>
          </a:xfrm>
          <a:prstGeom prst="rect">
            <a:avLst/>
          </a:prstGeom>
        </p:spPr>
      </p:pic>
      <p:sp>
        <p:nvSpPr>
          <p:cNvPr id="14" name="Tijdelijke aanduiding voor datum 3"/>
          <p:cNvSpPr>
            <a:spLocks noGrp="1"/>
          </p:cNvSpPr>
          <p:nvPr>
            <p:ph type="dt" sz="half" idx="10"/>
          </p:nvPr>
        </p:nvSpPr>
        <p:spPr>
          <a:xfrm>
            <a:off x="7486171" y="4431085"/>
            <a:ext cx="1204361" cy="273844"/>
          </a:xfrm>
          <a:prstGeom prst="rect">
            <a:avLst/>
          </a:prstGeom>
        </p:spPr>
        <p:txBody>
          <a:bodyPr/>
          <a:lstStyle>
            <a:lvl1pPr algn="r">
              <a:defRPr b="0">
                <a:solidFill>
                  <a:schemeClr val="bg1">
                    <a:lumMod val="50000"/>
                  </a:schemeClr>
                </a:solidFill>
                <a:latin typeface="Arial Narrow" charset="0"/>
                <a:ea typeface="Arial Narrow" charset="0"/>
                <a:cs typeface="Arial Narrow" charset="0"/>
              </a:defRPr>
            </a:lvl1pPr>
          </a:lstStyle>
          <a:p>
            <a:fld id="{01536E1F-E445-5548-A5F1-7DB8C22DC46F}" type="datetimeFigureOut">
              <a:rPr lang="nl-NL" smtClean="0"/>
              <a:pPr/>
              <a:t>27-6-2019</a:t>
            </a:fld>
            <a:endParaRPr lang="nl-NL" dirty="0"/>
          </a:p>
        </p:txBody>
      </p:sp>
      <p:pic>
        <p:nvPicPr>
          <p:cNvPr id="15" name="Afbeelding 8" descr="The_Sense_png.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7805" y="4369574"/>
            <a:ext cx="2245059" cy="561967"/>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43416" y="-2133449"/>
            <a:ext cx="5247116" cy="5247116"/>
          </a:xfrm>
          <a:prstGeom prst="rect">
            <a:avLst/>
          </a:prstGeom>
        </p:spPr>
      </p:pic>
    </p:spTree>
    <p:extLst>
      <p:ext uri="{BB962C8B-B14F-4D97-AF65-F5344CB8AC3E}">
        <p14:creationId xmlns:p14="http://schemas.microsoft.com/office/powerpoint/2010/main" val="1428895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Right">
    <p:spTree>
      <p:nvGrpSpPr>
        <p:cNvPr id="1" name=""/>
        <p:cNvGrpSpPr/>
        <p:nvPr/>
      </p:nvGrpSpPr>
      <p:grpSpPr>
        <a:xfrm>
          <a:off x="0" y="0"/>
          <a:ext cx="0" cy="0"/>
          <a:chOff x="0" y="0"/>
          <a:chExt cx="0" cy="0"/>
        </a:xfrm>
      </p:grpSpPr>
      <p:sp>
        <p:nvSpPr>
          <p:cNvPr id="2" name="Titel 1"/>
          <p:cNvSpPr>
            <a:spLocks noGrp="1"/>
          </p:cNvSpPr>
          <p:nvPr>
            <p:ph type="ctrTitle"/>
          </p:nvPr>
        </p:nvSpPr>
        <p:spPr>
          <a:xfrm>
            <a:off x="2416963" y="2194718"/>
            <a:ext cx="6400800" cy="497682"/>
          </a:xfrm>
        </p:spPr>
        <p:txBody>
          <a:bodyPr anchor="t">
            <a:normAutofit/>
          </a:bodyPr>
          <a:lstStyle>
            <a:lvl1pPr algn="r">
              <a:defRPr sz="2400" b="1">
                <a:solidFill>
                  <a:srgbClr val="C4111A"/>
                </a:solidFill>
                <a:latin typeface="Arial Narrow" charset="0"/>
                <a:ea typeface="Arial Narrow" charset="0"/>
                <a:cs typeface="Arial Narrow" charset="0"/>
              </a:defRPr>
            </a:lvl1pPr>
          </a:lstStyle>
          <a:p>
            <a:r>
              <a:rPr lang="en-US"/>
              <a:t>Click to edit Master title style</a:t>
            </a:r>
            <a:endParaRPr lang="nl-NL"/>
          </a:p>
        </p:txBody>
      </p:sp>
      <p:sp>
        <p:nvSpPr>
          <p:cNvPr id="3" name="Subtitel 2"/>
          <p:cNvSpPr>
            <a:spLocks noGrp="1"/>
          </p:cNvSpPr>
          <p:nvPr>
            <p:ph type="subTitle" idx="1" hasCustomPrompt="1"/>
          </p:nvPr>
        </p:nvSpPr>
        <p:spPr>
          <a:xfrm>
            <a:off x="2416963" y="2692401"/>
            <a:ext cx="6400800" cy="793750"/>
          </a:xfrm>
        </p:spPr>
        <p:txBody>
          <a:bodyPr>
            <a:normAutofit/>
          </a:bodyPr>
          <a:lstStyle>
            <a:lvl1pPr marL="0" indent="0" algn="r">
              <a:buNone/>
              <a:defRPr sz="1600" b="1">
                <a:solidFill>
                  <a:schemeClr val="tx1"/>
                </a:solidFill>
                <a:latin typeface="Arial Narrow" charset="0"/>
                <a:ea typeface="Arial Narrow" charset="0"/>
                <a:cs typeface="Arial Narrow"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titelstijl van het model te bewerken </a:t>
            </a:r>
          </a:p>
        </p:txBody>
      </p:sp>
      <p:pic>
        <p:nvPicPr>
          <p:cNvPr id="8" name="Afbeelding 7" descr="P&amp;o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90805" y="423938"/>
            <a:ext cx="2408858" cy="876932"/>
          </a:xfrm>
          <a:prstGeom prst="rect">
            <a:avLst/>
          </a:prstGeom>
        </p:spPr>
      </p:pic>
      <p:pic>
        <p:nvPicPr>
          <p:cNvPr id="10" name="Afbeelding 8" descr="The_Sense_png.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3344" y="4369574"/>
            <a:ext cx="2245059" cy="561967"/>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40727" y="-1744830"/>
            <a:ext cx="6320000" cy="6320000"/>
          </a:xfrm>
          <a:prstGeom prst="rect">
            <a:avLst/>
          </a:prstGeom>
        </p:spPr>
      </p:pic>
    </p:spTree>
    <p:extLst>
      <p:ext uri="{BB962C8B-B14F-4D97-AF65-F5344CB8AC3E}">
        <p14:creationId xmlns:p14="http://schemas.microsoft.com/office/powerpoint/2010/main" val="1801111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 Objects">
    <p:bg>
      <p:bgPr>
        <a:solidFill>
          <a:schemeClr val="bg1"/>
        </a:solidFill>
        <a:effectLst/>
      </p:bgPr>
    </p:bg>
    <p:spTree>
      <p:nvGrpSpPr>
        <p:cNvPr id="1" name=""/>
        <p:cNvGrpSpPr/>
        <p:nvPr/>
      </p:nvGrpSpPr>
      <p:grpSpPr>
        <a:xfrm>
          <a:off x="0" y="0"/>
          <a:ext cx="0" cy="0"/>
          <a:chOff x="0" y="0"/>
          <a:chExt cx="0" cy="0"/>
        </a:xfrm>
      </p:grpSpPr>
      <p:pic>
        <p:nvPicPr>
          <p:cNvPr id="8" name="Afbeelding 29" descr="gradi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33156"/>
            <a:ext cx="9144000" cy="910344"/>
          </a:xfrm>
          <a:prstGeom prst="rect">
            <a:avLst/>
          </a:prstGeom>
        </p:spPr>
      </p:pic>
      <p:sp>
        <p:nvSpPr>
          <p:cNvPr id="3" name="Tijdelijke aanduiding voor inhoud 2"/>
          <p:cNvSpPr>
            <a:spLocks noGrp="1"/>
          </p:cNvSpPr>
          <p:nvPr>
            <p:ph sz="half" idx="1"/>
          </p:nvPr>
        </p:nvSpPr>
        <p:spPr>
          <a:xfrm>
            <a:off x="457200" y="1497725"/>
            <a:ext cx="4038600" cy="2571767"/>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4" name="Tijdelijke aanduiding voor inhoud 3"/>
          <p:cNvSpPr>
            <a:spLocks noGrp="1"/>
          </p:cNvSpPr>
          <p:nvPr>
            <p:ph sz="half" idx="2"/>
          </p:nvPr>
        </p:nvSpPr>
        <p:spPr>
          <a:xfrm>
            <a:off x="4648200" y="1497725"/>
            <a:ext cx="4038600" cy="2571767"/>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pic>
        <p:nvPicPr>
          <p:cNvPr id="9" name="Afbeelding 25" descr="P&amp;o 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6572" y="4302919"/>
            <a:ext cx="1386288" cy="504671"/>
          </a:xfrm>
          <a:prstGeom prst="rect">
            <a:avLst/>
          </a:prstGeom>
        </p:spPr>
      </p:pic>
      <p:pic>
        <p:nvPicPr>
          <p:cNvPr id="10" name="Afbeelding 8" descr="The_Sense_png.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4127" y="4475302"/>
            <a:ext cx="2040963" cy="510879"/>
          </a:xfrm>
          <a:prstGeom prst="rect">
            <a:avLst/>
          </a:prstGeom>
        </p:spPr>
      </p:pic>
      <p:pic>
        <p:nvPicPr>
          <p:cNvPr id="11" name="Afbeelding 5" descr="2kubussen_content.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9434" y="193433"/>
            <a:ext cx="1379252" cy="919502"/>
          </a:xfrm>
          <a:prstGeom prst="rect">
            <a:avLst/>
          </a:prstGeom>
        </p:spPr>
      </p:pic>
      <p:sp>
        <p:nvSpPr>
          <p:cNvPr id="13" name="Titel 1"/>
          <p:cNvSpPr>
            <a:spLocks noGrp="1"/>
          </p:cNvSpPr>
          <p:nvPr>
            <p:ph type="title"/>
          </p:nvPr>
        </p:nvSpPr>
        <p:spPr>
          <a:xfrm>
            <a:off x="1767886" y="282179"/>
            <a:ext cx="6918914" cy="409853"/>
          </a:xfrm>
        </p:spPr>
        <p:txBody>
          <a:bodyPr lIns="0" tIns="0" rIns="0" bIns="0"/>
          <a:lstStyle/>
          <a:p>
            <a:r>
              <a:rPr lang="en-US"/>
              <a:t>Click to edit Master title style</a:t>
            </a:r>
            <a:endParaRPr lang="nl-NL" dirty="0"/>
          </a:p>
        </p:txBody>
      </p:sp>
      <p:sp>
        <p:nvSpPr>
          <p:cNvPr id="14" name="Tijdelijke aanduiding voor tekst 19"/>
          <p:cNvSpPr>
            <a:spLocks noGrp="1"/>
          </p:cNvSpPr>
          <p:nvPr>
            <p:ph type="body" idx="10"/>
          </p:nvPr>
        </p:nvSpPr>
        <p:spPr>
          <a:xfrm>
            <a:off x="1767886" y="692032"/>
            <a:ext cx="6918914" cy="436202"/>
          </a:xfrm>
        </p:spPr>
        <p:txBody>
          <a:bodyPr lIns="0" tIns="0" rIns="0" bIns="0" anchor="t">
            <a:normAutofit/>
          </a:bodyPr>
          <a:lstStyle>
            <a:lvl1pPr marL="0" indent="0">
              <a:buNone/>
              <a:defRPr b="1"/>
            </a:lvl1pPr>
          </a:lstStyle>
          <a:p>
            <a:pPr lvl="0"/>
            <a:r>
              <a:rPr lang="en-US" sz="1600">
                <a:latin typeface="Arial Narrow"/>
              </a:rPr>
              <a:t>Click to edit Master text styles</a:t>
            </a:r>
          </a:p>
        </p:txBody>
      </p:sp>
      <p:sp>
        <p:nvSpPr>
          <p:cNvPr id="12" name="Footer Placeholder 3"/>
          <p:cNvSpPr>
            <a:spLocks noGrp="1"/>
          </p:cNvSpPr>
          <p:nvPr>
            <p:ph type="ftr" sz="quarter" idx="3"/>
          </p:nvPr>
        </p:nvSpPr>
        <p:spPr>
          <a:xfrm>
            <a:off x="2433499" y="4501423"/>
            <a:ext cx="4957900" cy="274637"/>
          </a:xfrm>
          <a:prstGeom prst="rect">
            <a:avLst/>
          </a:prstGeom>
        </p:spPr>
        <p:txBody>
          <a:bodyPr vert="horz" lIns="91440" tIns="45720" rIns="91440" bIns="45720" rtlCol="0" anchor="ctr"/>
          <a:lstStyle>
            <a:lvl1pPr algn="ctr">
              <a:defRPr sz="1200">
                <a:solidFill>
                  <a:schemeClr val="tx1">
                    <a:tint val="75000"/>
                  </a:schemeClr>
                </a:solidFill>
                <a:latin typeface="Arial Narrow" charset="0"/>
                <a:ea typeface="Arial Narrow" charset="0"/>
                <a:cs typeface="Arial Narrow" charset="0"/>
              </a:defRPr>
            </a:lvl1pPr>
          </a:lstStyle>
          <a:p>
            <a:endParaRPr lang="en-US" dirty="0"/>
          </a:p>
        </p:txBody>
      </p:sp>
    </p:spTree>
    <p:extLst>
      <p:ext uri="{BB962C8B-B14F-4D97-AF65-F5344CB8AC3E}">
        <p14:creationId xmlns:p14="http://schemas.microsoft.com/office/powerpoint/2010/main" val="3046893459"/>
      </p:ext>
    </p:extLst>
  </p:cSld>
  <p:clrMapOvr>
    <a:masterClrMapping/>
  </p:clrMapOvr>
  <p:extLst>
    <p:ext uri="{DCECCB84-F9BA-43D5-87BE-67443E8EF086}">
      <p15:sldGuideLst xmlns="" xmlns:p15="http://schemas.microsoft.com/office/powerpoint/2012/main">
        <p15:guide id="1" orient="horz" pos="3003"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457200" y="1181101"/>
            <a:ext cx="4040188" cy="508000"/>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Tijdelijke aanduiding voor inhoud 3"/>
          <p:cNvSpPr>
            <a:spLocks noGrp="1"/>
          </p:cNvSpPr>
          <p:nvPr>
            <p:ph sz="half" idx="2"/>
          </p:nvPr>
        </p:nvSpPr>
        <p:spPr>
          <a:xfrm>
            <a:off x="457200" y="1697817"/>
            <a:ext cx="4040188" cy="2449145"/>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5" name="Tijdelijke aanduiding voor tekst 4"/>
          <p:cNvSpPr>
            <a:spLocks noGrp="1"/>
          </p:cNvSpPr>
          <p:nvPr>
            <p:ph type="body" sz="quarter" idx="3"/>
          </p:nvPr>
        </p:nvSpPr>
        <p:spPr>
          <a:xfrm>
            <a:off x="4645026" y="1181101"/>
            <a:ext cx="4041775" cy="508000"/>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ijdelijke aanduiding voor inhoud 5"/>
          <p:cNvSpPr>
            <a:spLocks noGrp="1"/>
          </p:cNvSpPr>
          <p:nvPr>
            <p:ph sz="quarter" idx="4"/>
          </p:nvPr>
        </p:nvSpPr>
        <p:spPr>
          <a:xfrm>
            <a:off x="4645026" y="1697817"/>
            <a:ext cx="4041775" cy="2449145"/>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pic>
        <p:nvPicPr>
          <p:cNvPr id="13" name="Afbeelding 5" descr="2kubussen_cont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9434" y="193433"/>
            <a:ext cx="1379252" cy="919502"/>
          </a:xfrm>
          <a:prstGeom prst="rect">
            <a:avLst/>
          </a:prstGeom>
        </p:spPr>
      </p:pic>
      <p:sp>
        <p:nvSpPr>
          <p:cNvPr id="14" name="Titel 1"/>
          <p:cNvSpPr>
            <a:spLocks noGrp="1"/>
          </p:cNvSpPr>
          <p:nvPr>
            <p:ph type="title"/>
          </p:nvPr>
        </p:nvSpPr>
        <p:spPr>
          <a:xfrm>
            <a:off x="1767886" y="282179"/>
            <a:ext cx="6918914" cy="409853"/>
          </a:xfrm>
        </p:spPr>
        <p:txBody>
          <a:bodyPr lIns="0" tIns="0" rIns="0" bIns="0"/>
          <a:lstStyle/>
          <a:p>
            <a:r>
              <a:rPr lang="en-US"/>
              <a:t>Click to edit Master title style</a:t>
            </a:r>
            <a:endParaRPr lang="nl-NL" dirty="0"/>
          </a:p>
        </p:txBody>
      </p:sp>
      <p:pic>
        <p:nvPicPr>
          <p:cNvPr id="20" name="Afbeelding 29" descr="gradient.png">
            <a:extLst>
              <a:ext uri="{FF2B5EF4-FFF2-40B4-BE49-F238E27FC236}">
                <a16:creationId xmlns="" xmlns:a16="http://schemas.microsoft.com/office/drawing/2014/main" id="{A7E0ED95-47F9-364A-9E56-55837EA89D1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233156"/>
            <a:ext cx="9144000" cy="910344"/>
          </a:xfrm>
          <a:prstGeom prst="rect">
            <a:avLst/>
          </a:prstGeom>
        </p:spPr>
      </p:pic>
      <p:pic>
        <p:nvPicPr>
          <p:cNvPr id="21" name="Afbeelding 25" descr="P&amp;o logo.png">
            <a:extLst>
              <a:ext uri="{FF2B5EF4-FFF2-40B4-BE49-F238E27FC236}">
                <a16:creationId xmlns="" xmlns:a16="http://schemas.microsoft.com/office/drawing/2014/main" id="{20496FD2-821D-D24C-82FE-8170E52A3A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06572" y="4302919"/>
            <a:ext cx="1386288" cy="504671"/>
          </a:xfrm>
          <a:prstGeom prst="rect">
            <a:avLst/>
          </a:prstGeom>
        </p:spPr>
      </p:pic>
      <p:pic>
        <p:nvPicPr>
          <p:cNvPr id="22" name="Afbeelding 8" descr="The_Sense_png.png">
            <a:extLst>
              <a:ext uri="{FF2B5EF4-FFF2-40B4-BE49-F238E27FC236}">
                <a16:creationId xmlns="" xmlns:a16="http://schemas.microsoft.com/office/drawing/2014/main" id="{3412A077-FC5D-9C40-9A89-C7A16F597D7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4127" y="4475302"/>
            <a:ext cx="2040963" cy="510879"/>
          </a:xfrm>
          <a:prstGeom prst="rect">
            <a:avLst/>
          </a:prstGeom>
        </p:spPr>
      </p:pic>
      <p:sp>
        <p:nvSpPr>
          <p:cNvPr id="23" name="Footer Placeholder 3">
            <a:extLst>
              <a:ext uri="{FF2B5EF4-FFF2-40B4-BE49-F238E27FC236}">
                <a16:creationId xmlns="" xmlns:a16="http://schemas.microsoft.com/office/drawing/2014/main" id="{FB9D9214-B3FA-7F49-899E-AC8B1C1EA0DE}"/>
              </a:ext>
            </a:extLst>
          </p:cNvPr>
          <p:cNvSpPr>
            <a:spLocks noGrp="1"/>
          </p:cNvSpPr>
          <p:nvPr>
            <p:ph type="ftr" sz="quarter" idx="10"/>
          </p:nvPr>
        </p:nvSpPr>
        <p:spPr>
          <a:xfrm>
            <a:off x="2433499" y="4501423"/>
            <a:ext cx="4957900" cy="274637"/>
          </a:xfrm>
          <a:prstGeom prst="rect">
            <a:avLst/>
          </a:prstGeom>
        </p:spPr>
        <p:txBody>
          <a:bodyPr vert="horz" lIns="91440" tIns="45720" rIns="91440" bIns="45720" rtlCol="0" anchor="ctr"/>
          <a:lstStyle>
            <a:lvl1pPr algn="ctr">
              <a:defRPr sz="1200">
                <a:solidFill>
                  <a:schemeClr val="tx1">
                    <a:tint val="75000"/>
                  </a:schemeClr>
                </a:solidFill>
                <a:latin typeface="Arial Narrow" charset="0"/>
                <a:ea typeface="Arial Narrow" charset="0"/>
                <a:cs typeface="Arial Narrow" charset="0"/>
              </a:defRPr>
            </a:lvl1pPr>
          </a:lstStyle>
          <a:p>
            <a:endParaRPr lang="en-US" dirty="0"/>
          </a:p>
        </p:txBody>
      </p:sp>
    </p:spTree>
    <p:extLst>
      <p:ext uri="{BB962C8B-B14F-4D97-AF65-F5344CB8AC3E}">
        <p14:creationId xmlns:p14="http://schemas.microsoft.com/office/powerpoint/2010/main" val="944686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Description">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587750" y="1158877"/>
            <a:ext cx="5099050" cy="31210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ijdelijke aanduiding voor tekst 3"/>
          <p:cNvSpPr>
            <a:spLocks noGrp="1"/>
          </p:cNvSpPr>
          <p:nvPr>
            <p:ph type="body" sz="half" idx="2"/>
          </p:nvPr>
        </p:nvSpPr>
        <p:spPr>
          <a:xfrm>
            <a:off x="457201" y="1158877"/>
            <a:ext cx="3008313" cy="31210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Afbeelding 5" descr="2kubussen_cont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9434" y="193433"/>
            <a:ext cx="1379252" cy="919502"/>
          </a:xfrm>
          <a:prstGeom prst="rect">
            <a:avLst/>
          </a:prstGeom>
        </p:spPr>
      </p:pic>
      <p:sp>
        <p:nvSpPr>
          <p:cNvPr id="9" name="Titel 1"/>
          <p:cNvSpPr>
            <a:spLocks noGrp="1"/>
          </p:cNvSpPr>
          <p:nvPr>
            <p:ph type="title"/>
          </p:nvPr>
        </p:nvSpPr>
        <p:spPr>
          <a:xfrm>
            <a:off x="1767886" y="282179"/>
            <a:ext cx="6918914" cy="409853"/>
          </a:xfrm>
        </p:spPr>
        <p:txBody>
          <a:bodyPr lIns="0" tIns="0" rIns="0" bIns="0"/>
          <a:lstStyle/>
          <a:p>
            <a:r>
              <a:rPr lang="en-US"/>
              <a:t>Click to edit Master title style</a:t>
            </a:r>
            <a:endParaRPr lang="nl-NL" dirty="0"/>
          </a:p>
        </p:txBody>
      </p:sp>
      <p:sp>
        <p:nvSpPr>
          <p:cNvPr id="10" name="Tijdelijke aanduiding voor tekst 19"/>
          <p:cNvSpPr>
            <a:spLocks noGrp="1"/>
          </p:cNvSpPr>
          <p:nvPr>
            <p:ph type="body" idx="13"/>
          </p:nvPr>
        </p:nvSpPr>
        <p:spPr>
          <a:xfrm>
            <a:off x="1767886" y="692032"/>
            <a:ext cx="6918914" cy="384294"/>
          </a:xfrm>
        </p:spPr>
        <p:txBody>
          <a:bodyPr lIns="0" tIns="0" rIns="0" bIns="0" anchor="t">
            <a:normAutofit/>
          </a:bodyPr>
          <a:lstStyle>
            <a:lvl1pPr marL="0" indent="0">
              <a:buNone/>
              <a:defRPr b="1"/>
            </a:lvl1pPr>
          </a:lstStyle>
          <a:p>
            <a:pPr lvl="0"/>
            <a:r>
              <a:rPr lang="en-US" sz="1600">
                <a:latin typeface="Arial Narrow"/>
              </a:rPr>
              <a:t>Click to edit Master text styles</a:t>
            </a:r>
          </a:p>
        </p:txBody>
      </p:sp>
      <p:pic>
        <p:nvPicPr>
          <p:cNvPr id="19" name="Afbeelding 29" descr="gradient.png">
            <a:extLst>
              <a:ext uri="{FF2B5EF4-FFF2-40B4-BE49-F238E27FC236}">
                <a16:creationId xmlns="" xmlns:a16="http://schemas.microsoft.com/office/drawing/2014/main" id="{6549384A-A0B7-D84D-81B4-B8E8CF79798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233156"/>
            <a:ext cx="9144000" cy="910344"/>
          </a:xfrm>
          <a:prstGeom prst="rect">
            <a:avLst/>
          </a:prstGeom>
        </p:spPr>
      </p:pic>
      <p:pic>
        <p:nvPicPr>
          <p:cNvPr id="20" name="Afbeelding 25" descr="P&amp;o logo.png">
            <a:extLst>
              <a:ext uri="{FF2B5EF4-FFF2-40B4-BE49-F238E27FC236}">
                <a16:creationId xmlns="" xmlns:a16="http://schemas.microsoft.com/office/drawing/2014/main" id="{FD7CDEB9-46EE-AC4D-A58A-08683F823A0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06572" y="4302919"/>
            <a:ext cx="1386288" cy="504671"/>
          </a:xfrm>
          <a:prstGeom prst="rect">
            <a:avLst/>
          </a:prstGeom>
        </p:spPr>
      </p:pic>
      <p:pic>
        <p:nvPicPr>
          <p:cNvPr id="21" name="Afbeelding 8" descr="The_Sense_png.png">
            <a:extLst>
              <a:ext uri="{FF2B5EF4-FFF2-40B4-BE49-F238E27FC236}">
                <a16:creationId xmlns="" xmlns:a16="http://schemas.microsoft.com/office/drawing/2014/main" id="{D50C450B-816D-EE4C-97F7-0AC264E2E53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4127" y="4475302"/>
            <a:ext cx="2040963" cy="510879"/>
          </a:xfrm>
          <a:prstGeom prst="rect">
            <a:avLst/>
          </a:prstGeom>
        </p:spPr>
      </p:pic>
      <p:sp>
        <p:nvSpPr>
          <p:cNvPr id="22" name="Footer Placeholder 3">
            <a:extLst>
              <a:ext uri="{FF2B5EF4-FFF2-40B4-BE49-F238E27FC236}">
                <a16:creationId xmlns="" xmlns:a16="http://schemas.microsoft.com/office/drawing/2014/main" id="{9AE87A17-F506-C64B-80C7-54785C94FE9E}"/>
              </a:ext>
            </a:extLst>
          </p:cNvPr>
          <p:cNvSpPr>
            <a:spLocks noGrp="1"/>
          </p:cNvSpPr>
          <p:nvPr>
            <p:ph type="ftr" sz="quarter" idx="3"/>
          </p:nvPr>
        </p:nvSpPr>
        <p:spPr>
          <a:xfrm>
            <a:off x="2433499" y="4501423"/>
            <a:ext cx="4957900" cy="274637"/>
          </a:xfrm>
          <a:prstGeom prst="rect">
            <a:avLst/>
          </a:prstGeom>
        </p:spPr>
        <p:txBody>
          <a:bodyPr vert="horz" lIns="91440" tIns="45720" rIns="91440" bIns="45720" rtlCol="0" anchor="ctr"/>
          <a:lstStyle>
            <a:lvl1pPr algn="ctr">
              <a:defRPr sz="1200">
                <a:solidFill>
                  <a:schemeClr val="tx1">
                    <a:tint val="75000"/>
                  </a:schemeClr>
                </a:solidFill>
                <a:latin typeface="Arial Narrow" charset="0"/>
                <a:ea typeface="Arial Narrow" charset="0"/>
                <a:cs typeface="Arial Narrow" charset="0"/>
              </a:defRPr>
            </a:lvl1pPr>
          </a:lstStyle>
          <a:p>
            <a:endParaRPr lang="en-US" dirty="0"/>
          </a:p>
        </p:txBody>
      </p:sp>
    </p:spTree>
    <p:extLst>
      <p:ext uri="{BB962C8B-B14F-4D97-AF65-F5344CB8AC3E}">
        <p14:creationId xmlns:p14="http://schemas.microsoft.com/office/powerpoint/2010/main" val="760982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ext Vertical v2">
    <p:spTree>
      <p:nvGrpSpPr>
        <p:cNvPr id="1" name=""/>
        <p:cNvGrpSpPr/>
        <p:nvPr/>
      </p:nvGrpSpPr>
      <p:grpSpPr>
        <a:xfrm>
          <a:off x="0" y="0"/>
          <a:ext cx="0" cy="0"/>
          <a:chOff x="0" y="0"/>
          <a:chExt cx="0" cy="0"/>
        </a:xfrm>
      </p:grpSpPr>
      <p:sp>
        <p:nvSpPr>
          <p:cNvPr id="3" name="Tijdelijke aanduiding voor verticale tekst 2"/>
          <p:cNvSpPr>
            <a:spLocks noGrp="1"/>
          </p:cNvSpPr>
          <p:nvPr>
            <p:ph type="body" orient="vert" idx="1"/>
          </p:nvPr>
        </p:nvSpPr>
        <p:spPr>
          <a:xfrm>
            <a:off x="977932" y="304800"/>
            <a:ext cx="6381718" cy="45719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pic>
        <p:nvPicPr>
          <p:cNvPr id="9" name="Afbeelding 5" descr="2kubussen_cont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7793534" y="384656"/>
            <a:ext cx="1379252" cy="919502"/>
          </a:xfrm>
          <a:prstGeom prst="rect">
            <a:avLst/>
          </a:prstGeom>
        </p:spPr>
      </p:pic>
      <p:sp>
        <p:nvSpPr>
          <p:cNvPr id="10" name="Titel 1"/>
          <p:cNvSpPr>
            <a:spLocks noGrp="1"/>
          </p:cNvSpPr>
          <p:nvPr>
            <p:ph type="title"/>
          </p:nvPr>
        </p:nvSpPr>
        <p:spPr>
          <a:xfrm rot="5400000">
            <a:off x="7032801" y="2311732"/>
            <a:ext cx="2606168" cy="1050771"/>
          </a:xfrm>
        </p:spPr>
        <p:txBody>
          <a:bodyPr lIns="0" tIns="0" rIns="0" bIns="0"/>
          <a:lstStyle/>
          <a:p>
            <a:r>
              <a:rPr lang="en-US"/>
              <a:t>Click to edit Master title style</a:t>
            </a:r>
            <a:endParaRPr lang="nl-NL" dirty="0"/>
          </a:p>
        </p:txBody>
      </p:sp>
      <p:pic>
        <p:nvPicPr>
          <p:cNvPr id="12" name="Afbeelding 25" descr="P&amp;o 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82026" y="4110051"/>
            <a:ext cx="1260262" cy="458792"/>
          </a:xfrm>
          <a:prstGeom prst="rect">
            <a:avLst/>
          </a:prstGeom>
        </p:spPr>
      </p:pic>
      <p:pic>
        <p:nvPicPr>
          <p:cNvPr id="13" name="Afbeelding 8" descr="The_Sense_png.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475465" y="940462"/>
            <a:ext cx="1695806" cy="424482"/>
          </a:xfrm>
          <a:prstGeom prst="rect">
            <a:avLst/>
          </a:prstGeom>
        </p:spPr>
      </p:pic>
    </p:spTree>
    <p:extLst>
      <p:ext uri="{BB962C8B-B14F-4D97-AF65-F5344CB8AC3E}">
        <p14:creationId xmlns:p14="http://schemas.microsoft.com/office/powerpoint/2010/main" val="2054316523"/>
      </p:ext>
    </p:extLst>
  </p:cSld>
  <p:clrMapOvr>
    <a:masterClrMapping/>
  </p:clrMapOvr>
  <p:extLst>
    <p:ext uri="{DCECCB84-F9BA-43D5-87BE-67443E8EF086}">
      <p15:sldGuideLst xmlns="" xmlns:p15="http://schemas.microsoft.com/office/powerpoint/2012/main">
        <p15:guide id="1" orient="horz" pos="1620" userDrawn="1">
          <p15:clr>
            <a:srgbClr val="FBAE40"/>
          </p15:clr>
        </p15:guide>
        <p15:guide id="2" pos="20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Afbeelding 9" descr="wit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7903" y="-24714"/>
            <a:ext cx="2637675" cy="1758450"/>
          </a:xfrm>
          <a:prstGeom prst="rect">
            <a:avLst/>
          </a:prstGeom>
        </p:spPr>
      </p:pic>
      <p:pic>
        <p:nvPicPr>
          <p:cNvPr id="11" name="Afbeelding 4" descr="2kubussen_end.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43869" y="81494"/>
            <a:ext cx="3563243" cy="2375494"/>
          </a:xfrm>
          <a:prstGeom prst="rect">
            <a:avLst/>
          </a:prstGeom>
        </p:spPr>
      </p:pic>
      <p:pic>
        <p:nvPicPr>
          <p:cNvPr id="8" name="Picture 7">
            <a:extLst>
              <a:ext uri="{FF2B5EF4-FFF2-40B4-BE49-F238E27FC236}">
                <a16:creationId xmlns="" xmlns:a16="http://schemas.microsoft.com/office/drawing/2014/main" id="{AAC5BE89-E4B0-584A-8547-39C65820229D}"/>
              </a:ext>
            </a:extLst>
          </p:cNvPr>
          <p:cNvPicPr>
            <a:picLocks noChangeAspect="1"/>
          </p:cNvPicPr>
          <p:nvPr userDrawn="1"/>
        </p:nvPicPr>
        <p:blipFill>
          <a:blip r:embed="rId5"/>
          <a:stretch>
            <a:fillRect/>
          </a:stretch>
        </p:blipFill>
        <p:spPr>
          <a:xfrm>
            <a:off x="425621" y="4495894"/>
            <a:ext cx="1897449" cy="474362"/>
          </a:xfrm>
          <a:prstGeom prst="rect">
            <a:avLst/>
          </a:prstGeom>
        </p:spPr>
      </p:pic>
    </p:spTree>
    <p:extLst>
      <p:ext uri="{BB962C8B-B14F-4D97-AF65-F5344CB8AC3E}">
        <p14:creationId xmlns:p14="http://schemas.microsoft.com/office/powerpoint/2010/main" val="853612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Twee objecten">
    <p:bg>
      <p:bgPr>
        <a:solidFill>
          <a:schemeClr val="bg1"/>
        </a:solidFill>
        <a:effectLst/>
      </p:bgPr>
    </p:bg>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457200" y="1497725"/>
            <a:ext cx="4038600" cy="2571767"/>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4" name="Tijdelijke aanduiding voor inhoud 3"/>
          <p:cNvSpPr>
            <a:spLocks noGrp="1"/>
          </p:cNvSpPr>
          <p:nvPr>
            <p:ph sz="half" idx="2"/>
          </p:nvPr>
        </p:nvSpPr>
        <p:spPr>
          <a:xfrm>
            <a:off x="4648200" y="1497725"/>
            <a:ext cx="4038600" cy="2571767"/>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pic>
        <p:nvPicPr>
          <p:cNvPr id="11" name="Afbeelding 5" descr="2kubussen_cont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9434" y="193433"/>
            <a:ext cx="1379252" cy="919502"/>
          </a:xfrm>
          <a:prstGeom prst="rect">
            <a:avLst/>
          </a:prstGeom>
        </p:spPr>
      </p:pic>
      <p:sp>
        <p:nvSpPr>
          <p:cNvPr id="13" name="Titel 1"/>
          <p:cNvSpPr>
            <a:spLocks noGrp="1"/>
          </p:cNvSpPr>
          <p:nvPr>
            <p:ph type="title"/>
          </p:nvPr>
        </p:nvSpPr>
        <p:spPr>
          <a:xfrm>
            <a:off x="1767886" y="282179"/>
            <a:ext cx="6918914" cy="409853"/>
          </a:xfrm>
        </p:spPr>
        <p:txBody>
          <a:bodyPr lIns="0" tIns="0" rIns="0" bIns="0"/>
          <a:lstStyle/>
          <a:p>
            <a:r>
              <a:rPr lang="en-US"/>
              <a:t>Click to edit Master title style</a:t>
            </a:r>
            <a:endParaRPr lang="nl-NL" dirty="0"/>
          </a:p>
        </p:txBody>
      </p:sp>
      <p:sp>
        <p:nvSpPr>
          <p:cNvPr id="14" name="Tijdelijke aanduiding voor tekst 19"/>
          <p:cNvSpPr>
            <a:spLocks noGrp="1"/>
          </p:cNvSpPr>
          <p:nvPr>
            <p:ph type="body" idx="10"/>
          </p:nvPr>
        </p:nvSpPr>
        <p:spPr>
          <a:xfrm>
            <a:off x="1767886" y="692032"/>
            <a:ext cx="6918914" cy="436202"/>
          </a:xfrm>
        </p:spPr>
        <p:txBody>
          <a:bodyPr lIns="0" tIns="0" rIns="0" bIns="0" anchor="t">
            <a:normAutofit/>
          </a:bodyPr>
          <a:lstStyle>
            <a:lvl1pPr marL="0" indent="0">
              <a:buNone/>
              <a:defRPr b="1"/>
            </a:lvl1pPr>
          </a:lstStyle>
          <a:p>
            <a:pPr lvl="0"/>
            <a:r>
              <a:rPr lang="en-US" sz="1600">
                <a:latin typeface="Arial Narrow"/>
              </a:rPr>
              <a:t>Click to edit Master text styles</a:t>
            </a:r>
          </a:p>
        </p:txBody>
      </p:sp>
      <p:pic>
        <p:nvPicPr>
          <p:cNvPr id="19" name="Afbeelding 29" descr="gradient.png">
            <a:extLst>
              <a:ext uri="{FF2B5EF4-FFF2-40B4-BE49-F238E27FC236}">
                <a16:creationId xmlns="" xmlns:a16="http://schemas.microsoft.com/office/drawing/2014/main" id="{227DEB0D-94C6-0145-BBEA-886087CA74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233156"/>
            <a:ext cx="9144000" cy="910344"/>
          </a:xfrm>
          <a:prstGeom prst="rect">
            <a:avLst/>
          </a:prstGeom>
        </p:spPr>
      </p:pic>
      <p:pic>
        <p:nvPicPr>
          <p:cNvPr id="20" name="Afbeelding 25" descr="P&amp;o logo.png">
            <a:extLst>
              <a:ext uri="{FF2B5EF4-FFF2-40B4-BE49-F238E27FC236}">
                <a16:creationId xmlns="" xmlns:a16="http://schemas.microsoft.com/office/drawing/2014/main" id="{D2C2F4F0-4992-0D48-BC85-8BBAE738BC5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06572" y="4302919"/>
            <a:ext cx="1386288" cy="504671"/>
          </a:xfrm>
          <a:prstGeom prst="rect">
            <a:avLst/>
          </a:prstGeom>
        </p:spPr>
      </p:pic>
      <p:pic>
        <p:nvPicPr>
          <p:cNvPr id="21" name="Afbeelding 8" descr="The_Sense_png.png">
            <a:extLst>
              <a:ext uri="{FF2B5EF4-FFF2-40B4-BE49-F238E27FC236}">
                <a16:creationId xmlns="" xmlns:a16="http://schemas.microsoft.com/office/drawing/2014/main" id="{4C71248B-342F-C640-BE57-AF78FF9D4CA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4127" y="4475302"/>
            <a:ext cx="2040963" cy="510879"/>
          </a:xfrm>
          <a:prstGeom prst="rect">
            <a:avLst/>
          </a:prstGeom>
        </p:spPr>
      </p:pic>
      <p:sp>
        <p:nvSpPr>
          <p:cNvPr id="22" name="Footer Placeholder 3">
            <a:extLst>
              <a:ext uri="{FF2B5EF4-FFF2-40B4-BE49-F238E27FC236}">
                <a16:creationId xmlns="" xmlns:a16="http://schemas.microsoft.com/office/drawing/2014/main" id="{273E922F-C8D0-0246-B7B0-6D3BECDBA23F}"/>
              </a:ext>
            </a:extLst>
          </p:cNvPr>
          <p:cNvSpPr>
            <a:spLocks noGrp="1"/>
          </p:cNvSpPr>
          <p:nvPr>
            <p:ph type="ftr" sz="quarter" idx="3"/>
          </p:nvPr>
        </p:nvSpPr>
        <p:spPr>
          <a:xfrm>
            <a:off x="2433499" y="4501423"/>
            <a:ext cx="4957900" cy="274637"/>
          </a:xfrm>
          <a:prstGeom prst="rect">
            <a:avLst/>
          </a:prstGeom>
        </p:spPr>
        <p:txBody>
          <a:bodyPr vert="horz" lIns="91440" tIns="45720" rIns="91440" bIns="45720" rtlCol="0" anchor="ctr"/>
          <a:lstStyle>
            <a:lvl1pPr algn="ctr">
              <a:defRPr sz="1200">
                <a:solidFill>
                  <a:schemeClr val="tx1">
                    <a:tint val="75000"/>
                  </a:schemeClr>
                </a:solidFill>
                <a:latin typeface="Arial Narrow" charset="0"/>
                <a:ea typeface="Arial Narrow" charset="0"/>
                <a:cs typeface="Arial Narrow" charset="0"/>
              </a:defRPr>
            </a:lvl1pPr>
          </a:lstStyle>
          <a:p>
            <a:endParaRPr lang="en-US" dirty="0"/>
          </a:p>
        </p:txBody>
      </p:sp>
    </p:spTree>
    <p:extLst>
      <p:ext uri="{BB962C8B-B14F-4D97-AF65-F5344CB8AC3E}">
        <p14:creationId xmlns:p14="http://schemas.microsoft.com/office/powerpoint/2010/main" val="3739252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767886" y="282179"/>
            <a:ext cx="6918914" cy="429021"/>
          </a:xfrm>
          <a:prstGeom prst="rect">
            <a:avLst/>
          </a:prstGeom>
        </p:spPr>
        <p:txBody>
          <a:bodyPr vert="horz" lIns="0" tIns="0" rIns="0" bIns="0" rtlCol="0" anchor="t">
            <a:normAutofit/>
          </a:bodyPr>
          <a:lstStyle/>
          <a:p>
            <a:r>
              <a:rPr lang="en-US" dirty="0"/>
              <a:t>Click to edit Master title style</a:t>
            </a:r>
            <a:endParaRPr lang="nl-NL" dirty="0"/>
          </a:p>
        </p:txBody>
      </p:sp>
      <p:sp>
        <p:nvSpPr>
          <p:cNvPr id="3" name="Tijdelijke aanduiding voor tekst 2"/>
          <p:cNvSpPr>
            <a:spLocks noGrp="1"/>
          </p:cNvSpPr>
          <p:nvPr>
            <p:ph type="body" idx="1"/>
          </p:nvPr>
        </p:nvSpPr>
        <p:spPr>
          <a:xfrm>
            <a:off x="457200" y="1200151"/>
            <a:ext cx="8229600" cy="3394472"/>
          </a:xfrm>
          <a:prstGeom prst="rect">
            <a:avLst/>
          </a:prstGeom>
        </p:spPr>
        <p:txBody>
          <a:bodyPr vert="horz" lIns="0" tIns="0" rIns="0" bIns="0" rtlCol="0">
            <a:normAutofit/>
          </a:bodyPr>
          <a:lstStyle/>
          <a:p>
            <a:pPr lvl="0"/>
            <a:r>
              <a:rPr lang="nl-NL" dirty="0" err="1"/>
              <a:t>Clik</a:t>
            </a:r>
            <a:r>
              <a:rPr lang="nl-NL" dirty="0"/>
              <a:t> </a:t>
            </a:r>
            <a:r>
              <a:rPr lang="nl-NL" dirty="0" err="1"/>
              <a:t>to</a:t>
            </a:r>
            <a:r>
              <a:rPr lang="nl-NL" dirty="0"/>
              <a:t> </a:t>
            </a:r>
            <a:r>
              <a:rPr lang="nl-NL" dirty="0" err="1"/>
              <a:t>add</a:t>
            </a:r>
            <a:r>
              <a:rPr lang="nl-NL" dirty="0"/>
              <a:t> tekst</a:t>
            </a:r>
          </a:p>
          <a:p>
            <a:pPr lvl="1"/>
            <a:r>
              <a:rPr lang="nl-NL" dirty="0"/>
              <a:t>Second level</a:t>
            </a:r>
          </a:p>
          <a:p>
            <a:pPr lvl="2"/>
            <a:r>
              <a:rPr lang="nl-NL" dirty="0" err="1"/>
              <a:t>Third</a:t>
            </a:r>
            <a:r>
              <a:rPr lang="nl-NL" dirty="0"/>
              <a:t> level</a:t>
            </a:r>
          </a:p>
          <a:p>
            <a:pPr lvl="3"/>
            <a:r>
              <a:rPr lang="nl-NL" dirty="0" err="1"/>
              <a:t>Forth</a:t>
            </a:r>
            <a:r>
              <a:rPr lang="nl-NL" dirty="0"/>
              <a:t> level</a:t>
            </a:r>
          </a:p>
          <a:p>
            <a:pPr lvl="4"/>
            <a:r>
              <a:rPr lang="nl-NL" dirty="0" err="1"/>
              <a:t>Fifth</a:t>
            </a:r>
            <a:r>
              <a:rPr lang="nl-NL" dirty="0"/>
              <a:t> level</a:t>
            </a:r>
          </a:p>
        </p:txBody>
      </p:sp>
      <p:sp>
        <p:nvSpPr>
          <p:cNvPr id="4" name="Footer Placeholder 3"/>
          <p:cNvSpPr>
            <a:spLocks noGrp="1"/>
          </p:cNvSpPr>
          <p:nvPr>
            <p:ph type="ftr" sz="quarter" idx="3"/>
          </p:nvPr>
        </p:nvSpPr>
        <p:spPr>
          <a:xfrm>
            <a:off x="457200" y="4594623"/>
            <a:ext cx="8229600" cy="274637"/>
          </a:xfrm>
          <a:prstGeom prst="rect">
            <a:avLst/>
          </a:prstGeom>
        </p:spPr>
        <p:txBody>
          <a:bodyPr vert="horz" lIns="91440" tIns="45720" rIns="91440" bIns="45720" rtlCol="0" anchor="ctr"/>
          <a:lstStyle>
            <a:lvl1pPr algn="ctr">
              <a:defRPr sz="1200">
                <a:solidFill>
                  <a:schemeClr val="tx1">
                    <a:tint val="75000"/>
                  </a:schemeClr>
                </a:solidFill>
                <a:latin typeface="Arial Narrow" charset="0"/>
                <a:ea typeface="Arial Narrow" charset="0"/>
                <a:cs typeface="Arial Narrow" charset="0"/>
              </a:defRPr>
            </a:lvl1pPr>
          </a:lstStyle>
          <a:p>
            <a:endParaRPr lang="en-US"/>
          </a:p>
        </p:txBody>
      </p:sp>
    </p:spTree>
    <p:extLst>
      <p:ext uri="{BB962C8B-B14F-4D97-AF65-F5344CB8AC3E}">
        <p14:creationId xmlns:p14="http://schemas.microsoft.com/office/powerpoint/2010/main" val="222775409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52" r:id="rId4"/>
    <p:sldLayoutId id="2147483653" r:id="rId5"/>
    <p:sldLayoutId id="2147483656" r:id="rId6"/>
    <p:sldLayoutId id="2147483659" r:id="rId7"/>
    <p:sldLayoutId id="2147483660" r:id="rId8"/>
    <p:sldLayoutId id="2147483663" r:id="rId9"/>
  </p:sldLayoutIdLst>
  <p:txStyles>
    <p:titleStyle>
      <a:lvl1pPr algn="l" defTabSz="457200" rtl="0" eaLnBrk="1" latinLnBrk="0" hangingPunct="1">
        <a:spcBef>
          <a:spcPct val="0"/>
        </a:spcBef>
        <a:buNone/>
        <a:defRPr sz="2400" b="1" kern="1200">
          <a:solidFill>
            <a:srgbClr val="C4111A"/>
          </a:solidFill>
          <a:latin typeface="Arial Narrow" charset="0"/>
          <a:ea typeface="Arial Narrow" charset="0"/>
          <a:cs typeface="Arial Narrow" charset="0"/>
        </a:defRPr>
      </a:lvl1pPr>
    </p:titleStyle>
    <p:bodyStyle>
      <a:lvl1pPr marL="342900" indent="-342900" algn="l" defTabSz="457200" rtl="0" eaLnBrk="1" latinLnBrk="0" hangingPunct="1">
        <a:spcBef>
          <a:spcPct val="20000"/>
        </a:spcBef>
        <a:buFont typeface="Arial"/>
        <a:buChar char="•"/>
        <a:defRPr sz="2000" kern="1200" baseline="0">
          <a:solidFill>
            <a:schemeClr val="bg1">
              <a:lumMod val="50000"/>
            </a:schemeClr>
          </a:solidFill>
          <a:latin typeface="Arial Narrow" charset="0"/>
          <a:ea typeface="Arial Narrow" charset="0"/>
          <a:cs typeface="Arial Narrow" charset="0"/>
        </a:defRPr>
      </a:lvl1pPr>
      <a:lvl2pPr marL="742950" indent="-285750" algn="l" defTabSz="457200" rtl="0" eaLnBrk="1" latinLnBrk="0" hangingPunct="1">
        <a:spcBef>
          <a:spcPct val="20000"/>
        </a:spcBef>
        <a:buFont typeface="Arial"/>
        <a:buChar char="–"/>
        <a:defRPr sz="2000" kern="1200">
          <a:solidFill>
            <a:schemeClr val="bg1">
              <a:lumMod val="50000"/>
            </a:schemeClr>
          </a:solidFill>
          <a:latin typeface="Arial Narrow" charset="0"/>
          <a:ea typeface="Arial Narrow" charset="0"/>
          <a:cs typeface="Arial Narrow" charset="0"/>
        </a:defRPr>
      </a:lvl2pPr>
      <a:lvl3pPr marL="1143000" indent="-228600" algn="l" defTabSz="457200" rtl="0" eaLnBrk="1" latinLnBrk="0" hangingPunct="1">
        <a:spcBef>
          <a:spcPct val="20000"/>
        </a:spcBef>
        <a:buFont typeface="Arial"/>
        <a:buChar char="•"/>
        <a:defRPr sz="2000" kern="1200">
          <a:solidFill>
            <a:schemeClr val="bg1">
              <a:lumMod val="50000"/>
            </a:schemeClr>
          </a:solidFill>
          <a:latin typeface="Arial Narrow" charset="0"/>
          <a:ea typeface="Arial Narrow" charset="0"/>
          <a:cs typeface="Arial Narrow" charset="0"/>
        </a:defRPr>
      </a:lvl3pPr>
      <a:lvl4pPr marL="1600200" indent="-228600" algn="l" defTabSz="457200" rtl="0" eaLnBrk="1" latinLnBrk="0" hangingPunct="1">
        <a:spcBef>
          <a:spcPct val="20000"/>
        </a:spcBef>
        <a:buFont typeface="Arial"/>
        <a:buChar char="–"/>
        <a:defRPr sz="2000" kern="1200">
          <a:solidFill>
            <a:schemeClr val="bg1">
              <a:lumMod val="50000"/>
            </a:schemeClr>
          </a:solidFill>
          <a:latin typeface="Arial Narrow" charset="0"/>
          <a:ea typeface="Arial Narrow" charset="0"/>
          <a:cs typeface="Arial Narrow" charset="0"/>
        </a:defRPr>
      </a:lvl4pPr>
      <a:lvl5pPr marL="2057400" indent="-228600" algn="l" defTabSz="457200" rtl="0" eaLnBrk="1" latinLnBrk="0" hangingPunct="1">
        <a:spcBef>
          <a:spcPct val="20000"/>
        </a:spcBef>
        <a:buFont typeface="Arial"/>
        <a:buChar char="»"/>
        <a:defRPr sz="2000" kern="1200">
          <a:solidFill>
            <a:schemeClr val="bg1">
              <a:lumMod val="50000"/>
            </a:schemeClr>
          </a:solidFill>
          <a:latin typeface="Arial Narrow" charset="0"/>
          <a:ea typeface="Arial Narrow" charset="0"/>
          <a:cs typeface="Arial Narrow"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79DC4D-8DE7-42C6-B1E2-89E27F14BE27}"/>
              </a:ext>
            </a:extLst>
          </p:cNvPr>
          <p:cNvSpPr>
            <a:spLocks noGrp="1"/>
          </p:cNvSpPr>
          <p:nvPr>
            <p:ph type="ctrTitle"/>
          </p:nvPr>
        </p:nvSpPr>
        <p:spPr/>
        <p:txBody>
          <a:bodyPr/>
          <a:lstStyle/>
          <a:p>
            <a:r>
              <a:rPr lang="en-GB" dirty="0"/>
              <a:t>Axle Weights  </a:t>
            </a:r>
          </a:p>
        </p:txBody>
      </p:sp>
      <p:sp>
        <p:nvSpPr>
          <p:cNvPr id="3" name="Subtitle 2">
            <a:extLst>
              <a:ext uri="{FF2B5EF4-FFF2-40B4-BE49-F238E27FC236}">
                <a16:creationId xmlns="" xmlns:a16="http://schemas.microsoft.com/office/drawing/2014/main" id="{642C8B49-9648-400B-A7EA-6A41EFD5A7EA}"/>
              </a:ext>
            </a:extLst>
          </p:cNvPr>
          <p:cNvSpPr>
            <a:spLocks noGrp="1"/>
          </p:cNvSpPr>
          <p:nvPr>
            <p:ph type="subTitle" idx="1"/>
          </p:nvPr>
        </p:nvSpPr>
        <p:spPr/>
        <p:txBody>
          <a:bodyPr/>
          <a:lstStyle/>
          <a:p>
            <a:pPr marL="342900" indent="-342900"/>
            <a:r>
              <a:rPr lang="en-GB" dirty="0">
                <a:solidFill>
                  <a:srgbClr val="333399"/>
                </a:solidFill>
              </a:rPr>
              <a:t>P&amp;O Ferrymasters </a:t>
            </a:r>
          </a:p>
          <a:p>
            <a:pPr marL="342900" indent="-342900"/>
            <a:r>
              <a:rPr lang="en-GB" dirty="0">
                <a:solidFill>
                  <a:srgbClr val="333399"/>
                </a:solidFill>
              </a:rPr>
              <a:t>Driver Training Programme 2019 v1</a:t>
            </a:r>
          </a:p>
          <a:p>
            <a:endParaRPr lang="en-GB" dirty="0"/>
          </a:p>
        </p:txBody>
      </p:sp>
    </p:spTree>
    <p:extLst>
      <p:ext uri="{BB962C8B-B14F-4D97-AF65-F5344CB8AC3E}">
        <p14:creationId xmlns:p14="http://schemas.microsoft.com/office/powerpoint/2010/main" val="55310709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a:extLst>
              <a:ext uri="{FF2B5EF4-FFF2-40B4-BE49-F238E27FC236}">
                <a16:creationId xmlns="" xmlns:a16="http://schemas.microsoft.com/office/drawing/2014/main" id="{7949834E-E11E-48C2-8842-F6DF8E8E385C}"/>
              </a:ext>
            </a:extLst>
          </p:cNvPr>
          <p:cNvSpPr txBox="1">
            <a:spLocks noGrp="1" noChangeArrowheads="1"/>
          </p:cNvSpPr>
          <p:nvPr>
            <p:ph type="title"/>
          </p:nvPr>
        </p:nvSpPr>
        <p:spPr bwMode="auto">
          <a:xfrm>
            <a:off x="1768475" y="282575"/>
            <a:ext cx="6918325" cy="338554"/>
          </a:xfrm>
          <a:prstGeom prst="rect">
            <a:avLst/>
          </a:prstGeom>
          <a:noFill/>
          <a:ln w="9525">
            <a:noFill/>
            <a:miter lim="800000"/>
            <a:headEnd/>
            <a:tailEnd/>
          </a:ln>
          <a:effectLst/>
        </p:spPr>
        <p:txBody>
          <a:bodyPr wrap="square">
            <a:spAutoFit/>
          </a:bodyPr>
          <a:lstStyle/>
          <a:p>
            <a:pPr algn="l">
              <a:spcBef>
                <a:spcPct val="50000"/>
              </a:spcBef>
            </a:pPr>
            <a:r>
              <a:rPr lang="en-GB" sz="2200" b="1" dirty="0">
                <a:solidFill>
                  <a:srgbClr val="C00000"/>
                </a:solidFill>
                <a:latin typeface="Arial Narrow" panose="020B0606020202030204" pitchFamily="34" charset="0"/>
              </a:rPr>
              <a:t>Axle Weights – Multiple Coil Loads – 24 ton</a:t>
            </a:r>
          </a:p>
        </p:txBody>
      </p:sp>
      <p:sp>
        <p:nvSpPr>
          <p:cNvPr id="7" name="Text Box 7">
            <a:extLst>
              <a:ext uri="{FF2B5EF4-FFF2-40B4-BE49-F238E27FC236}">
                <a16:creationId xmlns="" xmlns:a16="http://schemas.microsoft.com/office/drawing/2014/main" id="{368065CF-E2A3-4F0F-9F8F-C5DA39DDB60A}"/>
              </a:ext>
            </a:extLst>
          </p:cNvPr>
          <p:cNvSpPr txBox="1">
            <a:spLocks noChangeArrowheads="1"/>
          </p:cNvSpPr>
          <p:nvPr/>
        </p:nvSpPr>
        <p:spPr bwMode="white">
          <a:xfrm>
            <a:off x="3276258" y="621129"/>
            <a:ext cx="2300630" cy="400110"/>
          </a:xfrm>
          <a:prstGeom prst="rect">
            <a:avLst/>
          </a:prstGeom>
          <a:noFill/>
          <a:ln w="9525" algn="ctr">
            <a:solidFill>
              <a:srgbClr val="333399"/>
            </a:solidFill>
            <a:miter lim="800000"/>
            <a:headEnd/>
            <a:tailEnd/>
          </a:ln>
          <a:effectLst/>
        </p:spPr>
        <p:txBody>
          <a:bodyPr wrap="none">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en-GB" sz="2000" b="0" i="0" u="none" strike="noStrike" kern="0" cap="none" spc="0" normalizeH="0" baseline="0" noProof="0" dirty="0">
                <a:ln>
                  <a:noFill/>
                </a:ln>
                <a:solidFill>
                  <a:srgbClr val="000066"/>
                </a:solidFill>
                <a:effectLst/>
                <a:uLnTx/>
                <a:uFillTx/>
                <a:latin typeface="Arial Narrow" panose="020B0606020202030204" pitchFamily="34" charset="0"/>
              </a:rPr>
              <a:t>Trailer’s Roof supports</a:t>
            </a:r>
            <a:endParaRPr kumimoji="0" lang="en-GB" sz="1800" b="0" i="0" u="none" strike="noStrike" kern="0" cap="none" spc="0" normalizeH="0" baseline="0" noProof="0" dirty="0">
              <a:ln>
                <a:noFill/>
              </a:ln>
              <a:solidFill>
                <a:srgbClr val="000000"/>
              </a:solidFill>
              <a:effectLst/>
              <a:uLnTx/>
              <a:uFillTx/>
              <a:latin typeface="Arial Narrow" panose="020B0606020202030204" pitchFamily="34" charset="0"/>
            </a:endParaRPr>
          </a:p>
        </p:txBody>
      </p:sp>
      <p:pic>
        <p:nvPicPr>
          <p:cNvPr id="8" name="Picture 6">
            <a:extLst>
              <a:ext uri="{FF2B5EF4-FFF2-40B4-BE49-F238E27FC236}">
                <a16:creationId xmlns="" xmlns:a16="http://schemas.microsoft.com/office/drawing/2014/main" id="{8BD84F35-F485-4D10-B6D1-30E145512ED0}"/>
              </a:ext>
            </a:extLst>
          </p:cNvPr>
          <p:cNvPicPr>
            <a:picLocks noChangeAspect="1" noChangeArrowheads="1"/>
          </p:cNvPicPr>
          <p:nvPr/>
        </p:nvPicPr>
        <p:blipFill>
          <a:blip r:embed="rId3" cstate="print"/>
          <a:srcRect/>
          <a:stretch>
            <a:fillRect/>
          </a:stretch>
        </p:blipFill>
        <p:spPr bwMode="white">
          <a:xfrm>
            <a:off x="669925" y="1237140"/>
            <a:ext cx="8013700" cy="3032206"/>
          </a:xfrm>
          <a:prstGeom prst="rect">
            <a:avLst/>
          </a:prstGeom>
          <a:noFill/>
          <a:ln w="9525">
            <a:noFill/>
            <a:miter lim="800000"/>
            <a:headEnd/>
            <a:tailEnd/>
          </a:ln>
        </p:spPr>
      </p:pic>
      <p:sp>
        <p:nvSpPr>
          <p:cNvPr id="9" name="Line 8">
            <a:extLst>
              <a:ext uri="{FF2B5EF4-FFF2-40B4-BE49-F238E27FC236}">
                <a16:creationId xmlns="" xmlns:a16="http://schemas.microsoft.com/office/drawing/2014/main" id="{EEBF8509-D082-42D2-A6F8-0FC3A41028CB}"/>
              </a:ext>
            </a:extLst>
          </p:cNvPr>
          <p:cNvSpPr>
            <a:spLocks noChangeShapeType="1"/>
          </p:cNvSpPr>
          <p:nvPr/>
        </p:nvSpPr>
        <p:spPr bwMode="white">
          <a:xfrm>
            <a:off x="4414838" y="1021239"/>
            <a:ext cx="287337" cy="576262"/>
          </a:xfrm>
          <a:prstGeom prst="line">
            <a:avLst/>
          </a:prstGeom>
          <a:noFill/>
          <a:ln w="38100">
            <a:solidFill>
              <a:srgbClr val="333399"/>
            </a:solidFill>
            <a:round/>
            <a:headEnd/>
            <a:tailEnd type="triangle" w="med" len="me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Arial" charset="0"/>
            </a:endParaRPr>
          </a:p>
        </p:txBody>
      </p:sp>
      <p:sp>
        <p:nvSpPr>
          <p:cNvPr id="10" name="Line 9">
            <a:extLst>
              <a:ext uri="{FF2B5EF4-FFF2-40B4-BE49-F238E27FC236}">
                <a16:creationId xmlns="" xmlns:a16="http://schemas.microsoft.com/office/drawing/2014/main" id="{B83D513E-FDF0-4E5E-9972-AB1298E1B286}"/>
              </a:ext>
            </a:extLst>
          </p:cNvPr>
          <p:cNvSpPr>
            <a:spLocks noChangeShapeType="1"/>
          </p:cNvSpPr>
          <p:nvPr/>
        </p:nvSpPr>
        <p:spPr bwMode="white">
          <a:xfrm flipH="1">
            <a:off x="2974975" y="1021239"/>
            <a:ext cx="1439863" cy="576262"/>
          </a:xfrm>
          <a:prstGeom prst="line">
            <a:avLst/>
          </a:prstGeom>
          <a:noFill/>
          <a:ln w="38100">
            <a:solidFill>
              <a:srgbClr val="333399"/>
            </a:solidFill>
            <a:round/>
            <a:headEnd/>
            <a:tailEnd type="triangle" w="med" len="me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Arial" charset="0"/>
            </a:endParaRPr>
          </a:p>
        </p:txBody>
      </p:sp>
      <p:sp>
        <p:nvSpPr>
          <p:cNvPr id="11" name="Line 10">
            <a:extLst>
              <a:ext uri="{FF2B5EF4-FFF2-40B4-BE49-F238E27FC236}">
                <a16:creationId xmlns="" xmlns:a16="http://schemas.microsoft.com/office/drawing/2014/main" id="{AF07130F-A9AE-4607-81B8-40BCFC4D3E8B}"/>
              </a:ext>
            </a:extLst>
          </p:cNvPr>
          <p:cNvSpPr>
            <a:spLocks noChangeShapeType="1"/>
          </p:cNvSpPr>
          <p:nvPr/>
        </p:nvSpPr>
        <p:spPr bwMode="white">
          <a:xfrm>
            <a:off x="4414838" y="1021239"/>
            <a:ext cx="1871662" cy="647700"/>
          </a:xfrm>
          <a:prstGeom prst="line">
            <a:avLst/>
          </a:prstGeom>
          <a:noFill/>
          <a:ln w="38100">
            <a:solidFill>
              <a:srgbClr val="333399"/>
            </a:solidFill>
            <a:round/>
            <a:headEnd/>
            <a:tailEnd type="triangle" w="med" len="me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Arial" charset="0"/>
            </a:endParaRPr>
          </a:p>
        </p:txBody>
      </p:sp>
      <p:sp>
        <p:nvSpPr>
          <p:cNvPr id="12" name="Text Box 11">
            <a:extLst>
              <a:ext uri="{FF2B5EF4-FFF2-40B4-BE49-F238E27FC236}">
                <a16:creationId xmlns="" xmlns:a16="http://schemas.microsoft.com/office/drawing/2014/main" id="{2C6B8136-DF7A-4912-99C4-FDE92B80AD4E}"/>
              </a:ext>
            </a:extLst>
          </p:cNvPr>
          <p:cNvSpPr txBox="1">
            <a:spLocks noChangeArrowheads="1"/>
          </p:cNvSpPr>
          <p:nvPr/>
        </p:nvSpPr>
        <p:spPr bwMode="auto">
          <a:xfrm>
            <a:off x="2938463" y="4623398"/>
            <a:ext cx="2952750" cy="406400"/>
          </a:xfrm>
          <a:prstGeom prst="rect">
            <a:avLst/>
          </a:prstGeom>
          <a:noFill/>
          <a:ln w="9525">
            <a:solidFill>
              <a:srgbClr val="000000"/>
            </a:solidFill>
            <a:miter lim="800000"/>
            <a:headEnd/>
            <a:tailEnd/>
          </a:ln>
          <a:effectLst/>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Arial Narrow" panose="020B0606020202030204" pitchFamily="34" charset="0"/>
              </a:rPr>
              <a:t>Centre of Gravity</a:t>
            </a:r>
            <a:endParaRPr kumimoji="0" lang="en-GB" sz="1800" b="0" i="0" u="none" strike="noStrike" kern="0" cap="none" spc="0" normalizeH="0" baseline="0" noProof="0" dirty="0">
              <a:ln>
                <a:noFill/>
              </a:ln>
              <a:solidFill>
                <a:srgbClr val="000000"/>
              </a:solidFill>
              <a:effectLst/>
              <a:uLnTx/>
              <a:uFillTx/>
              <a:latin typeface="Arial Narrow" panose="020B0606020202030204" pitchFamily="34" charset="0"/>
            </a:endParaRPr>
          </a:p>
        </p:txBody>
      </p:sp>
      <p:sp>
        <p:nvSpPr>
          <p:cNvPr id="13" name="Line 12">
            <a:extLst>
              <a:ext uri="{FF2B5EF4-FFF2-40B4-BE49-F238E27FC236}">
                <a16:creationId xmlns="" xmlns:a16="http://schemas.microsoft.com/office/drawing/2014/main" id="{2D16C872-F991-4BDB-96F8-35A92D10051C}"/>
              </a:ext>
            </a:extLst>
          </p:cNvPr>
          <p:cNvSpPr>
            <a:spLocks noChangeShapeType="1"/>
          </p:cNvSpPr>
          <p:nvPr/>
        </p:nvSpPr>
        <p:spPr bwMode="auto">
          <a:xfrm flipV="1">
            <a:off x="4414838" y="3945496"/>
            <a:ext cx="0" cy="647700"/>
          </a:xfrm>
          <a:prstGeom prst="line">
            <a:avLst/>
          </a:prstGeom>
          <a:noFill/>
          <a:ln w="28575">
            <a:solidFill>
              <a:srgbClr val="000000"/>
            </a:solidFill>
            <a:round/>
            <a:headEnd/>
            <a:tailEnd type="triangl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Arial" charset="0"/>
            </a:endParaRPr>
          </a:p>
        </p:txBody>
      </p:sp>
      <p:sp>
        <p:nvSpPr>
          <p:cNvPr id="14" name="AutoShape 13">
            <a:extLst>
              <a:ext uri="{FF2B5EF4-FFF2-40B4-BE49-F238E27FC236}">
                <a16:creationId xmlns="" xmlns:a16="http://schemas.microsoft.com/office/drawing/2014/main" id="{F45C8FD0-F29C-4A9B-BEF3-210E3C2DB38C}"/>
              </a:ext>
            </a:extLst>
          </p:cNvPr>
          <p:cNvSpPr>
            <a:spLocks noChangeArrowheads="1"/>
          </p:cNvSpPr>
          <p:nvPr/>
        </p:nvSpPr>
        <p:spPr bwMode="auto">
          <a:xfrm rot="16200000">
            <a:off x="3994150" y="2393675"/>
            <a:ext cx="863600" cy="719137"/>
          </a:xfrm>
          <a:prstGeom prst="can">
            <a:avLst>
              <a:gd name="adj" fmla="val 25000"/>
            </a:avLst>
          </a:prstGeom>
          <a:solidFill>
            <a:srgbClr val="BBE0E3">
              <a:alpha val="60001"/>
            </a:srgbClr>
          </a:soli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Arial" charset="0"/>
            </a:endParaRPr>
          </a:p>
        </p:txBody>
      </p:sp>
      <p:sp>
        <p:nvSpPr>
          <p:cNvPr id="15" name="AutoShape 14">
            <a:extLst>
              <a:ext uri="{FF2B5EF4-FFF2-40B4-BE49-F238E27FC236}">
                <a16:creationId xmlns="" xmlns:a16="http://schemas.microsoft.com/office/drawing/2014/main" id="{1017D2DA-7686-44A8-A763-D22AF08F2E25}"/>
              </a:ext>
            </a:extLst>
          </p:cNvPr>
          <p:cNvSpPr>
            <a:spLocks noChangeArrowheads="1"/>
          </p:cNvSpPr>
          <p:nvPr/>
        </p:nvSpPr>
        <p:spPr bwMode="auto">
          <a:xfrm rot="16200000">
            <a:off x="3149535" y="2393675"/>
            <a:ext cx="863600" cy="719137"/>
          </a:xfrm>
          <a:prstGeom prst="can">
            <a:avLst>
              <a:gd name="adj" fmla="val 25000"/>
            </a:avLst>
          </a:prstGeom>
          <a:solidFill>
            <a:srgbClr val="BBE0E3">
              <a:alpha val="60001"/>
            </a:srgbClr>
          </a:soli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Arial" charset="0"/>
            </a:endParaRPr>
          </a:p>
        </p:txBody>
      </p:sp>
      <p:sp>
        <p:nvSpPr>
          <p:cNvPr id="16" name="AutoShape 15">
            <a:extLst>
              <a:ext uri="{FF2B5EF4-FFF2-40B4-BE49-F238E27FC236}">
                <a16:creationId xmlns="" xmlns:a16="http://schemas.microsoft.com/office/drawing/2014/main" id="{550D3016-40A6-41DC-9F8D-BF5178B7D117}"/>
              </a:ext>
            </a:extLst>
          </p:cNvPr>
          <p:cNvSpPr>
            <a:spLocks noChangeArrowheads="1"/>
          </p:cNvSpPr>
          <p:nvPr/>
        </p:nvSpPr>
        <p:spPr bwMode="auto">
          <a:xfrm rot="16200000">
            <a:off x="4785519" y="2393674"/>
            <a:ext cx="863600" cy="719138"/>
          </a:xfrm>
          <a:prstGeom prst="can">
            <a:avLst>
              <a:gd name="adj" fmla="val 25000"/>
            </a:avLst>
          </a:prstGeom>
          <a:solidFill>
            <a:srgbClr val="BBE0E3">
              <a:alpha val="60001"/>
            </a:srgbClr>
          </a:soli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Arial" charset="0"/>
            </a:endParaRPr>
          </a:p>
        </p:txBody>
      </p:sp>
      <p:sp>
        <p:nvSpPr>
          <p:cNvPr id="17" name="AutoShape 16">
            <a:extLst>
              <a:ext uri="{FF2B5EF4-FFF2-40B4-BE49-F238E27FC236}">
                <a16:creationId xmlns="" xmlns:a16="http://schemas.microsoft.com/office/drawing/2014/main" id="{75F87AF1-984D-43A4-8E97-A201C2633327}"/>
              </a:ext>
            </a:extLst>
          </p:cNvPr>
          <p:cNvSpPr>
            <a:spLocks noChangeArrowheads="1"/>
          </p:cNvSpPr>
          <p:nvPr/>
        </p:nvSpPr>
        <p:spPr bwMode="auto">
          <a:xfrm rot="16200000">
            <a:off x="5574506" y="2393674"/>
            <a:ext cx="863600" cy="719138"/>
          </a:xfrm>
          <a:prstGeom prst="can">
            <a:avLst>
              <a:gd name="adj" fmla="val 25000"/>
            </a:avLst>
          </a:prstGeom>
          <a:solidFill>
            <a:srgbClr val="BBE0E3">
              <a:alpha val="60001"/>
            </a:srgbClr>
          </a:soli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2505063455"/>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a:extLst>
              <a:ext uri="{FF2B5EF4-FFF2-40B4-BE49-F238E27FC236}">
                <a16:creationId xmlns="" xmlns:a16="http://schemas.microsoft.com/office/drawing/2014/main" id="{60F6DDAD-71D2-429F-A6AA-202A1C2C9782}"/>
              </a:ext>
            </a:extLst>
          </p:cNvPr>
          <p:cNvSpPr txBox="1">
            <a:spLocks noGrp="1" noChangeArrowheads="1"/>
          </p:cNvSpPr>
          <p:nvPr>
            <p:ph type="title"/>
          </p:nvPr>
        </p:nvSpPr>
        <p:spPr bwMode="auto">
          <a:xfrm>
            <a:off x="1768475" y="282575"/>
            <a:ext cx="6918325" cy="338554"/>
          </a:xfrm>
          <a:prstGeom prst="rect">
            <a:avLst/>
          </a:prstGeom>
          <a:noFill/>
          <a:ln w="9525">
            <a:noFill/>
            <a:miter lim="800000"/>
            <a:headEnd/>
            <a:tailEnd/>
          </a:ln>
          <a:effectLst/>
        </p:spPr>
        <p:txBody>
          <a:bodyPr wrap="square">
            <a:spAutoFit/>
          </a:bodyPr>
          <a:lstStyle/>
          <a:p>
            <a:pPr algn="l">
              <a:spcBef>
                <a:spcPct val="50000"/>
              </a:spcBef>
            </a:pPr>
            <a:r>
              <a:rPr lang="en-GB" sz="2200" b="1" dirty="0">
                <a:solidFill>
                  <a:srgbClr val="C00000"/>
                </a:solidFill>
                <a:latin typeface="Arial Narrow" panose="020B0606020202030204" pitchFamily="34" charset="0"/>
              </a:rPr>
              <a:t>Axle Weights – Signs of overloading</a:t>
            </a:r>
          </a:p>
        </p:txBody>
      </p:sp>
      <p:pic>
        <p:nvPicPr>
          <p:cNvPr id="7" name="Picture 6" descr="IMG-20120503-WA001">
            <a:extLst>
              <a:ext uri="{FF2B5EF4-FFF2-40B4-BE49-F238E27FC236}">
                <a16:creationId xmlns="" xmlns:a16="http://schemas.microsoft.com/office/drawing/2014/main" id="{347FD829-79EF-49F1-A5C4-8E1315D7EF47}"/>
              </a:ext>
            </a:extLst>
          </p:cNvPr>
          <p:cNvPicPr>
            <a:picLocks noChangeAspect="1" noChangeArrowheads="1"/>
          </p:cNvPicPr>
          <p:nvPr/>
        </p:nvPicPr>
        <p:blipFill>
          <a:blip r:embed="rId3" cstate="print"/>
          <a:srcRect/>
          <a:stretch>
            <a:fillRect/>
          </a:stretch>
        </p:blipFill>
        <p:spPr bwMode="auto">
          <a:xfrm>
            <a:off x="4553744" y="621129"/>
            <a:ext cx="2411412" cy="1798638"/>
          </a:xfrm>
          <a:prstGeom prst="rect">
            <a:avLst/>
          </a:prstGeom>
          <a:noFill/>
        </p:spPr>
      </p:pic>
      <p:pic>
        <p:nvPicPr>
          <p:cNvPr id="8" name="Picture 7" descr="IMG-20120503-WA000">
            <a:extLst>
              <a:ext uri="{FF2B5EF4-FFF2-40B4-BE49-F238E27FC236}">
                <a16:creationId xmlns="" xmlns:a16="http://schemas.microsoft.com/office/drawing/2014/main" id="{D69E3B98-6728-483E-A2BB-B244A1351D0D}"/>
              </a:ext>
            </a:extLst>
          </p:cNvPr>
          <p:cNvPicPr>
            <a:picLocks noChangeAspect="1" noChangeArrowheads="1"/>
          </p:cNvPicPr>
          <p:nvPr/>
        </p:nvPicPr>
        <p:blipFill>
          <a:blip r:embed="rId4" cstate="print"/>
          <a:srcRect/>
          <a:stretch>
            <a:fillRect/>
          </a:stretch>
        </p:blipFill>
        <p:spPr bwMode="auto">
          <a:xfrm>
            <a:off x="1745456" y="621129"/>
            <a:ext cx="2411413" cy="1798638"/>
          </a:xfrm>
          <a:prstGeom prst="rect">
            <a:avLst/>
          </a:prstGeom>
          <a:noFill/>
        </p:spPr>
      </p:pic>
      <p:sp>
        <p:nvSpPr>
          <p:cNvPr id="9" name="Text Box 8">
            <a:extLst>
              <a:ext uri="{FF2B5EF4-FFF2-40B4-BE49-F238E27FC236}">
                <a16:creationId xmlns="" xmlns:a16="http://schemas.microsoft.com/office/drawing/2014/main" id="{A10DA064-D35C-498C-BB75-6F48AD3CD41B}"/>
              </a:ext>
            </a:extLst>
          </p:cNvPr>
          <p:cNvSpPr txBox="1">
            <a:spLocks noChangeArrowheads="1"/>
          </p:cNvSpPr>
          <p:nvPr/>
        </p:nvSpPr>
        <p:spPr bwMode="white">
          <a:xfrm>
            <a:off x="1745456" y="2615004"/>
            <a:ext cx="7200900" cy="1604963"/>
          </a:xfrm>
          <a:prstGeom prst="rect">
            <a:avLst/>
          </a:prstGeom>
          <a:noFill/>
          <a:ln w="9525" algn="ctr">
            <a:noFill/>
            <a:miter lim="800000"/>
            <a:headEnd/>
            <a:tailEnd/>
          </a:ln>
          <a:effectLst/>
        </p:spPr>
        <p:txBody>
          <a:bodyPr>
            <a:spAutoFit/>
          </a:bodyPr>
          <a:lstStyle/>
          <a:p>
            <a:pPr defTabSz="914400" fontAlgn="base">
              <a:spcBef>
                <a:spcPct val="50000"/>
              </a:spcBef>
              <a:spcAft>
                <a:spcPct val="0"/>
              </a:spcAft>
              <a:buFontTx/>
              <a:buChar char="•"/>
            </a:pPr>
            <a:r>
              <a:rPr lang="en-GB" dirty="0">
                <a:solidFill>
                  <a:srgbClr val="000000"/>
                </a:solidFill>
                <a:latin typeface="Arial" charset="0"/>
              </a:rPr>
              <a:t> </a:t>
            </a:r>
            <a:r>
              <a:rPr lang="en-GB" dirty="0">
                <a:solidFill>
                  <a:srgbClr val="000000"/>
                </a:solidFill>
                <a:latin typeface="Arial Narrow" panose="020B0606020202030204" pitchFamily="34" charset="0"/>
              </a:rPr>
              <a:t>Load not spread over the back axle</a:t>
            </a:r>
          </a:p>
          <a:p>
            <a:pPr defTabSz="914400" fontAlgn="base">
              <a:spcBef>
                <a:spcPct val="50000"/>
              </a:spcBef>
              <a:spcAft>
                <a:spcPct val="0"/>
              </a:spcAft>
              <a:buFontTx/>
              <a:buChar char="•"/>
            </a:pPr>
            <a:r>
              <a:rPr lang="en-GB" dirty="0">
                <a:solidFill>
                  <a:srgbClr val="000000"/>
                </a:solidFill>
                <a:latin typeface="Arial Narrow" panose="020B0606020202030204" pitchFamily="34" charset="0"/>
              </a:rPr>
              <a:t> Road marks</a:t>
            </a:r>
          </a:p>
          <a:p>
            <a:pPr defTabSz="914400" fontAlgn="base">
              <a:spcBef>
                <a:spcPct val="50000"/>
              </a:spcBef>
              <a:spcAft>
                <a:spcPct val="0"/>
              </a:spcAft>
              <a:buFontTx/>
              <a:buChar char="•"/>
            </a:pPr>
            <a:r>
              <a:rPr lang="en-GB" dirty="0">
                <a:solidFill>
                  <a:srgbClr val="000000"/>
                </a:solidFill>
                <a:latin typeface="Arial Narrow" panose="020B0606020202030204" pitchFamily="34" charset="0"/>
              </a:rPr>
              <a:t> Flat spots on the tyres</a:t>
            </a:r>
          </a:p>
          <a:p>
            <a:pPr defTabSz="914400" fontAlgn="base">
              <a:spcBef>
                <a:spcPct val="50000"/>
              </a:spcBef>
              <a:spcAft>
                <a:spcPct val="0"/>
              </a:spcAft>
              <a:buFontTx/>
              <a:buChar char="•"/>
            </a:pPr>
            <a:r>
              <a:rPr lang="en-GB" dirty="0">
                <a:solidFill>
                  <a:srgbClr val="000000"/>
                </a:solidFill>
                <a:latin typeface="Arial Narrow" panose="020B0606020202030204" pitchFamily="34" charset="0"/>
              </a:rPr>
              <a:t> Vehicle struggling to pull away (having to use crawler gears)</a:t>
            </a:r>
          </a:p>
        </p:txBody>
      </p:sp>
    </p:spTree>
    <p:extLst>
      <p:ext uri="{BB962C8B-B14F-4D97-AF65-F5344CB8AC3E}">
        <p14:creationId xmlns:p14="http://schemas.microsoft.com/office/powerpoint/2010/main" val="2409607404"/>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a:extLst>
              <a:ext uri="{FF2B5EF4-FFF2-40B4-BE49-F238E27FC236}">
                <a16:creationId xmlns="" xmlns:a16="http://schemas.microsoft.com/office/drawing/2014/main" id="{BF738A70-333C-48AF-A3C8-5D4429566B13}"/>
              </a:ext>
            </a:extLst>
          </p:cNvPr>
          <p:cNvSpPr txBox="1">
            <a:spLocks noGrp="1" noChangeArrowheads="1"/>
          </p:cNvSpPr>
          <p:nvPr>
            <p:ph type="title"/>
          </p:nvPr>
        </p:nvSpPr>
        <p:spPr bwMode="auto">
          <a:xfrm>
            <a:off x="1768475" y="282575"/>
            <a:ext cx="6918325" cy="338554"/>
          </a:xfrm>
          <a:prstGeom prst="rect">
            <a:avLst/>
          </a:prstGeom>
          <a:noFill/>
          <a:ln w="9525">
            <a:noFill/>
            <a:miter lim="800000"/>
            <a:headEnd/>
            <a:tailEnd/>
          </a:ln>
          <a:effectLst/>
        </p:spPr>
        <p:txBody>
          <a:bodyPr>
            <a:spAutoFit/>
          </a:bodyPr>
          <a:lstStyle/>
          <a:p>
            <a:pPr algn="l">
              <a:spcBef>
                <a:spcPct val="50000"/>
              </a:spcBef>
            </a:pPr>
            <a:r>
              <a:rPr lang="en-GB" sz="2200" b="1" dirty="0">
                <a:solidFill>
                  <a:srgbClr val="C00000"/>
                </a:solidFill>
                <a:latin typeface="Arial Narrow" panose="020B0606020202030204" pitchFamily="34" charset="0"/>
              </a:rPr>
              <a:t>Axle Weights – Load Restraint</a:t>
            </a:r>
          </a:p>
        </p:txBody>
      </p:sp>
      <p:sp>
        <p:nvSpPr>
          <p:cNvPr id="7" name="Text Box 6">
            <a:extLst>
              <a:ext uri="{FF2B5EF4-FFF2-40B4-BE49-F238E27FC236}">
                <a16:creationId xmlns="" xmlns:a16="http://schemas.microsoft.com/office/drawing/2014/main" id="{2D5CD19E-5E53-4FD1-BB39-45EB6104D647}"/>
              </a:ext>
            </a:extLst>
          </p:cNvPr>
          <p:cNvSpPr txBox="1">
            <a:spLocks noChangeArrowheads="1"/>
          </p:cNvSpPr>
          <p:nvPr/>
        </p:nvSpPr>
        <p:spPr bwMode="white">
          <a:xfrm>
            <a:off x="0" y="1651579"/>
            <a:ext cx="4176713" cy="2862322"/>
          </a:xfrm>
          <a:prstGeom prst="rect">
            <a:avLst/>
          </a:prstGeom>
          <a:noFill/>
          <a:ln w="9525" algn="ctr">
            <a:noFill/>
            <a:miter lim="800000"/>
            <a:headEnd/>
            <a:tailEnd/>
          </a:ln>
          <a:effectLst/>
        </p:spPr>
        <p:txBody>
          <a:bodyPr>
            <a:spAutoFit/>
          </a:bodyPr>
          <a:lstStyle/>
          <a:p>
            <a:pPr lvl="1" defTabSz="914400" fontAlgn="base">
              <a:spcBef>
                <a:spcPct val="50000"/>
              </a:spcBef>
              <a:spcAft>
                <a:spcPct val="0"/>
              </a:spcAft>
              <a:buFontTx/>
              <a:buChar char="•"/>
            </a:pPr>
            <a:r>
              <a:rPr lang="en-GB" dirty="0">
                <a:solidFill>
                  <a:srgbClr val="000000"/>
                </a:solidFill>
                <a:latin typeface="Arial Narrow" panose="020B0606020202030204" pitchFamily="34" charset="0"/>
              </a:rPr>
              <a:t> Is it possible to use stanchions to create a false headboard?</a:t>
            </a:r>
          </a:p>
          <a:p>
            <a:pPr lvl="1" defTabSz="914400" fontAlgn="base">
              <a:spcBef>
                <a:spcPct val="50000"/>
              </a:spcBef>
              <a:spcAft>
                <a:spcPct val="0"/>
              </a:spcAft>
              <a:buFontTx/>
              <a:buChar char="•"/>
            </a:pPr>
            <a:r>
              <a:rPr lang="en-GB" dirty="0">
                <a:solidFill>
                  <a:srgbClr val="000000"/>
                </a:solidFill>
                <a:latin typeface="Arial Narrow" panose="020B0606020202030204" pitchFamily="34" charset="0"/>
              </a:rPr>
              <a:t> Can straps be used with timber to create a false headboard?</a:t>
            </a:r>
          </a:p>
          <a:p>
            <a:pPr lvl="1" defTabSz="914400" fontAlgn="base">
              <a:spcBef>
                <a:spcPct val="50000"/>
              </a:spcBef>
              <a:spcAft>
                <a:spcPct val="0"/>
              </a:spcAft>
              <a:buFontTx/>
              <a:buChar char="•"/>
            </a:pPr>
            <a:r>
              <a:rPr lang="en-GB" dirty="0">
                <a:solidFill>
                  <a:srgbClr val="000000"/>
                </a:solidFill>
                <a:latin typeface="Arial Narrow" panose="020B0606020202030204" pitchFamily="34" charset="0"/>
              </a:rPr>
              <a:t> Are there any vertical gaps in the load?</a:t>
            </a:r>
          </a:p>
          <a:p>
            <a:pPr lvl="1" defTabSz="914400" fontAlgn="base">
              <a:spcBef>
                <a:spcPct val="50000"/>
              </a:spcBef>
              <a:spcAft>
                <a:spcPct val="0"/>
              </a:spcAft>
              <a:buFontTx/>
              <a:buChar char="•"/>
            </a:pPr>
            <a:r>
              <a:rPr lang="en-GB" dirty="0">
                <a:solidFill>
                  <a:srgbClr val="000000"/>
                </a:solidFill>
                <a:latin typeface="Arial Narrow" panose="020B0606020202030204" pitchFamily="34" charset="0"/>
              </a:rPr>
              <a:t> Can strangle wraps be applied to bring the lengths together?</a:t>
            </a:r>
          </a:p>
          <a:p>
            <a:pPr defTabSz="914400" fontAlgn="base">
              <a:spcBef>
                <a:spcPct val="50000"/>
              </a:spcBef>
              <a:spcAft>
                <a:spcPct val="0"/>
              </a:spcAft>
            </a:pPr>
            <a:endParaRPr lang="en-GB" dirty="0">
              <a:solidFill>
                <a:srgbClr val="000000"/>
              </a:solidFill>
              <a:latin typeface="Arial" charset="0"/>
            </a:endParaRPr>
          </a:p>
        </p:txBody>
      </p:sp>
      <p:pic>
        <p:nvPicPr>
          <p:cNvPr id="8" name="Picture 7" descr="ISR4553 (4)">
            <a:extLst>
              <a:ext uri="{FF2B5EF4-FFF2-40B4-BE49-F238E27FC236}">
                <a16:creationId xmlns="" xmlns:a16="http://schemas.microsoft.com/office/drawing/2014/main" id="{BA99833A-6A0D-484F-A944-3D0488CA2C11}"/>
              </a:ext>
            </a:extLst>
          </p:cNvPr>
          <p:cNvPicPr>
            <a:picLocks noChangeAspect="1" noChangeArrowheads="1"/>
          </p:cNvPicPr>
          <p:nvPr/>
        </p:nvPicPr>
        <p:blipFill>
          <a:blip r:embed="rId3" cstate="print"/>
          <a:srcRect/>
          <a:stretch>
            <a:fillRect/>
          </a:stretch>
        </p:blipFill>
        <p:spPr bwMode="auto">
          <a:xfrm>
            <a:off x="4581793" y="1690886"/>
            <a:ext cx="2159000" cy="1619250"/>
          </a:xfrm>
          <a:prstGeom prst="rect">
            <a:avLst/>
          </a:prstGeom>
          <a:noFill/>
        </p:spPr>
      </p:pic>
      <p:pic>
        <p:nvPicPr>
          <p:cNvPr id="9" name="Picture 8" descr="ELS3162 (5)fixed">
            <a:extLst>
              <a:ext uri="{FF2B5EF4-FFF2-40B4-BE49-F238E27FC236}">
                <a16:creationId xmlns="" xmlns:a16="http://schemas.microsoft.com/office/drawing/2014/main" id="{0AB904C3-D004-463C-8D1E-C5F5AAD3268D}"/>
              </a:ext>
            </a:extLst>
          </p:cNvPr>
          <p:cNvPicPr>
            <a:picLocks noChangeAspect="1" noChangeArrowheads="1"/>
          </p:cNvPicPr>
          <p:nvPr/>
        </p:nvPicPr>
        <p:blipFill>
          <a:blip r:embed="rId4" cstate="print"/>
          <a:srcRect/>
          <a:stretch>
            <a:fillRect/>
          </a:stretch>
        </p:blipFill>
        <p:spPr bwMode="auto">
          <a:xfrm>
            <a:off x="4576763" y="3405386"/>
            <a:ext cx="2162175" cy="1619250"/>
          </a:xfrm>
          <a:prstGeom prst="rect">
            <a:avLst/>
          </a:prstGeom>
          <a:noFill/>
        </p:spPr>
      </p:pic>
      <p:pic>
        <p:nvPicPr>
          <p:cNvPr id="10" name="Picture 9" descr="ELS5130 (2)fixed">
            <a:extLst>
              <a:ext uri="{FF2B5EF4-FFF2-40B4-BE49-F238E27FC236}">
                <a16:creationId xmlns="" xmlns:a16="http://schemas.microsoft.com/office/drawing/2014/main" id="{67E72967-2A61-424F-969B-F73E82221090}"/>
              </a:ext>
            </a:extLst>
          </p:cNvPr>
          <p:cNvPicPr>
            <a:picLocks noChangeAspect="1" noChangeArrowheads="1"/>
          </p:cNvPicPr>
          <p:nvPr/>
        </p:nvPicPr>
        <p:blipFill>
          <a:blip r:embed="rId5" cstate="print"/>
          <a:srcRect/>
          <a:stretch>
            <a:fillRect/>
          </a:stretch>
        </p:blipFill>
        <p:spPr bwMode="auto">
          <a:xfrm>
            <a:off x="6823075" y="1690886"/>
            <a:ext cx="2159000" cy="1619250"/>
          </a:xfrm>
          <a:prstGeom prst="rect">
            <a:avLst/>
          </a:prstGeom>
          <a:noFill/>
        </p:spPr>
      </p:pic>
      <p:pic>
        <p:nvPicPr>
          <p:cNvPr id="11" name="Picture 10" descr="ISR4598 (3)fixed">
            <a:extLst>
              <a:ext uri="{FF2B5EF4-FFF2-40B4-BE49-F238E27FC236}">
                <a16:creationId xmlns="" xmlns:a16="http://schemas.microsoft.com/office/drawing/2014/main" id="{CC8E59CD-3CA2-47AB-8CAE-3D2887B37EB2}"/>
              </a:ext>
            </a:extLst>
          </p:cNvPr>
          <p:cNvPicPr>
            <a:picLocks noChangeAspect="1" noChangeArrowheads="1"/>
          </p:cNvPicPr>
          <p:nvPr/>
        </p:nvPicPr>
        <p:blipFill>
          <a:blip r:embed="rId6" cstate="print"/>
          <a:srcRect/>
          <a:stretch>
            <a:fillRect/>
          </a:stretch>
        </p:blipFill>
        <p:spPr bwMode="auto">
          <a:xfrm>
            <a:off x="6832600" y="3405386"/>
            <a:ext cx="2159000" cy="1619250"/>
          </a:xfrm>
          <a:prstGeom prst="rect">
            <a:avLst/>
          </a:prstGeom>
          <a:noFill/>
        </p:spPr>
      </p:pic>
      <p:sp>
        <p:nvSpPr>
          <p:cNvPr id="12" name="Text Box 11">
            <a:extLst>
              <a:ext uri="{FF2B5EF4-FFF2-40B4-BE49-F238E27FC236}">
                <a16:creationId xmlns="" xmlns:a16="http://schemas.microsoft.com/office/drawing/2014/main" id="{C9220A1C-1F04-42AD-83AA-F2486FBDE7CA}"/>
              </a:ext>
            </a:extLst>
          </p:cNvPr>
          <p:cNvSpPr txBox="1">
            <a:spLocks noChangeArrowheads="1"/>
          </p:cNvSpPr>
          <p:nvPr/>
        </p:nvSpPr>
        <p:spPr bwMode="white">
          <a:xfrm>
            <a:off x="1646238" y="600808"/>
            <a:ext cx="7345362" cy="923330"/>
          </a:xfrm>
          <a:prstGeom prst="rect">
            <a:avLst/>
          </a:prstGeom>
          <a:noFill/>
          <a:ln w="9525" algn="ctr">
            <a:noFill/>
            <a:miter lim="800000"/>
            <a:headEnd/>
            <a:tailEnd/>
          </a:ln>
          <a:effectLst/>
        </p:spPr>
        <p:txBody>
          <a:bodyPr>
            <a:spAutoFit/>
          </a:bodyPr>
          <a:lstStyle/>
          <a:p>
            <a:pPr defTabSz="914400" fontAlgn="base">
              <a:spcBef>
                <a:spcPct val="50000"/>
              </a:spcBef>
              <a:spcAft>
                <a:spcPct val="0"/>
              </a:spcAft>
            </a:pPr>
            <a:r>
              <a:rPr lang="en-GB" dirty="0">
                <a:solidFill>
                  <a:srgbClr val="000000"/>
                </a:solidFill>
                <a:latin typeface="Arial Narrow" panose="020B0606020202030204" pitchFamily="34" charset="0"/>
              </a:rPr>
              <a:t>Achieving axle weights (stowing the load away from the headboard) can negatively impact on the ability to position the load blocked against the headboard. Additional restraints should be considered on shorter length loads:-</a:t>
            </a:r>
          </a:p>
        </p:txBody>
      </p:sp>
    </p:spTree>
    <p:extLst>
      <p:ext uri="{BB962C8B-B14F-4D97-AF65-F5344CB8AC3E}">
        <p14:creationId xmlns:p14="http://schemas.microsoft.com/office/powerpoint/2010/main" val="2877246335"/>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dissolve">
                                      <p:cBhvr>
                                        <p:cTn id="15" dur="500"/>
                                        <p:tgtEl>
                                          <p:spTgt spid="7">
                                            <p:txEl>
                                              <p:pRg st="1" end="1"/>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dissolve">
                                      <p:cBhvr>
                                        <p:cTn id="23" dur="500"/>
                                        <p:tgtEl>
                                          <p:spTgt spid="7">
                                            <p:txEl>
                                              <p:pRg st="2" end="2"/>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Effect transition="in" filter="dissolve">
                                      <p:cBhvr>
                                        <p:cTn id="31" dur="500"/>
                                        <p:tgtEl>
                                          <p:spTgt spid="7">
                                            <p:txEl>
                                              <p:pRg st="3" end="3"/>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dissolv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a:extLst>
              <a:ext uri="{FF2B5EF4-FFF2-40B4-BE49-F238E27FC236}">
                <a16:creationId xmlns="" xmlns:a16="http://schemas.microsoft.com/office/drawing/2014/main" id="{155CF24F-8DEB-431C-960A-FBE1EC3EEB4C}"/>
              </a:ext>
            </a:extLst>
          </p:cNvPr>
          <p:cNvSpPr txBox="1">
            <a:spLocks noGrp="1" noChangeArrowheads="1"/>
          </p:cNvSpPr>
          <p:nvPr>
            <p:ph type="title"/>
          </p:nvPr>
        </p:nvSpPr>
        <p:spPr bwMode="auto">
          <a:xfrm>
            <a:off x="1768475" y="282575"/>
            <a:ext cx="6918325" cy="338554"/>
          </a:xfrm>
          <a:prstGeom prst="rect">
            <a:avLst/>
          </a:prstGeom>
          <a:noFill/>
          <a:ln w="9525">
            <a:noFill/>
            <a:miter lim="800000"/>
            <a:headEnd/>
            <a:tailEnd/>
          </a:ln>
          <a:effectLst/>
        </p:spPr>
        <p:txBody>
          <a:bodyPr>
            <a:spAutoFit/>
          </a:bodyPr>
          <a:lstStyle/>
          <a:p>
            <a:pPr algn="l">
              <a:spcBef>
                <a:spcPct val="50000"/>
              </a:spcBef>
            </a:pPr>
            <a:r>
              <a:rPr lang="en-GB" sz="2200" b="1" dirty="0">
                <a:solidFill>
                  <a:srgbClr val="C00000"/>
                </a:solidFill>
                <a:latin typeface="Arial Narrow" panose="020B0606020202030204" pitchFamily="34" charset="0"/>
              </a:rPr>
              <a:t>Axle Weights – Summary</a:t>
            </a:r>
          </a:p>
        </p:txBody>
      </p:sp>
      <p:sp>
        <p:nvSpPr>
          <p:cNvPr id="7" name="Text Box 7">
            <a:extLst>
              <a:ext uri="{FF2B5EF4-FFF2-40B4-BE49-F238E27FC236}">
                <a16:creationId xmlns="" xmlns:a16="http://schemas.microsoft.com/office/drawing/2014/main" id="{22C77525-CF6D-472F-B25A-FFFA956C2E6E}"/>
              </a:ext>
            </a:extLst>
          </p:cNvPr>
          <p:cNvSpPr txBox="1">
            <a:spLocks noChangeArrowheads="1"/>
          </p:cNvSpPr>
          <p:nvPr/>
        </p:nvSpPr>
        <p:spPr bwMode="white">
          <a:xfrm>
            <a:off x="3421685" y="664320"/>
            <a:ext cx="2300630" cy="400110"/>
          </a:xfrm>
          <a:prstGeom prst="rect">
            <a:avLst/>
          </a:prstGeom>
          <a:noFill/>
          <a:ln w="9525" algn="ctr">
            <a:solidFill>
              <a:srgbClr val="333399"/>
            </a:solidFill>
            <a:miter lim="800000"/>
            <a:headEnd/>
            <a:tailEnd/>
          </a:ln>
          <a:effectLst/>
        </p:spPr>
        <p:txBody>
          <a:bodyPr wrap="none">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en-GB" sz="2000" b="0" i="0" u="none" strike="noStrike" kern="0" cap="none" spc="0" normalizeH="0" baseline="0" noProof="0" dirty="0">
                <a:ln>
                  <a:noFill/>
                </a:ln>
                <a:solidFill>
                  <a:srgbClr val="000066"/>
                </a:solidFill>
                <a:effectLst/>
                <a:uLnTx/>
                <a:uFillTx/>
                <a:latin typeface="Arial Narrow" panose="020B0606020202030204" pitchFamily="34" charset="0"/>
              </a:rPr>
              <a:t>Trailer’s Roof supports</a:t>
            </a:r>
            <a:endParaRPr kumimoji="0" lang="en-GB" sz="1800" b="0" i="0" u="none" strike="noStrike" kern="0" cap="none" spc="0" normalizeH="0" baseline="0" noProof="0" dirty="0">
              <a:ln>
                <a:noFill/>
              </a:ln>
              <a:solidFill>
                <a:srgbClr val="000000"/>
              </a:solidFill>
              <a:effectLst/>
              <a:uLnTx/>
              <a:uFillTx/>
              <a:latin typeface="Arial Narrow" panose="020B0606020202030204" pitchFamily="34" charset="0"/>
            </a:endParaRPr>
          </a:p>
        </p:txBody>
      </p:sp>
      <p:pic>
        <p:nvPicPr>
          <p:cNvPr id="8" name="Picture 6">
            <a:extLst>
              <a:ext uri="{FF2B5EF4-FFF2-40B4-BE49-F238E27FC236}">
                <a16:creationId xmlns="" xmlns:a16="http://schemas.microsoft.com/office/drawing/2014/main" id="{69C317BF-A940-40D5-929C-44814CF0176E}"/>
              </a:ext>
            </a:extLst>
          </p:cNvPr>
          <p:cNvPicPr>
            <a:picLocks noChangeAspect="1" noChangeArrowheads="1"/>
          </p:cNvPicPr>
          <p:nvPr/>
        </p:nvPicPr>
        <p:blipFill>
          <a:blip r:embed="rId3" cstate="print"/>
          <a:srcRect/>
          <a:stretch>
            <a:fillRect/>
          </a:stretch>
        </p:blipFill>
        <p:spPr bwMode="white">
          <a:xfrm>
            <a:off x="565150" y="1280331"/>
            <a:ext cx="8013700" cy="3014774"/>
          </a:xfrm>
          <a:prstGeom prst="rect">
            <a:avLst/>
          </a:prstGeom>
          <a:noFill/>
          <a:ln w="9525">
            <a:noFill/>
            <a:miter lim="800000"/>
            <a:headEnd/>
            <a:tailEnd/>
          </a:ln>
        </p:spPr>
      </p:pic>
      <p:sp>
        <p:nvSpPr>
          <p:cNvPr id="9" name="Line 8">
            <a:extLst>
              <a:ext uri="{FF2B5EF4-FFF2-40B4-BE49-F238E27FC236}">
                <a16:creationId xmlns="" xmlns:a16="http://schemas.microsoft.com/office/drawing/2014/main" id="{E47F3348-451A-4DA8-A5E6-39D2A3BA686B}"/>
              </a:ext>
            </a:extLst>
          </p:cNvPr>
          <p:cNvSpPr>
            <a:spLocks noChangeShapeType="1"/>
          </p:cNvSpPr>
          <p:nvPr/>
        </p:nvSpPr>
        <p:spPr bwMode="white">
          <a:xfrm>
            <a:off x="4310063" y="1064430"/>
            <a:ext cx="287337" cy="576262"/>
          </a:xfrm>
          <a:prstGeom prst="line">
            <a:avLst/>
          </a:prstGeom>
          <a:noFill/>
          <a:ln w="38100">
            <a:solidFill>
              <a:srgbClr val="333399"/>
            </a:solidFill>
            <a:round/>
            <a:headEnd/>
            <a:tailEnd type="triangle" w="med" len="me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Arial" charset="0"/>
            </a:endParaRPr>
          </a:p>
        </p:txBody>
      </p:sp>
      <p:sp>
        <p:nvSpPr>
          <p:cNvPr id="10" name="Line 9">
            <a:extLst>
              <a:ext uri="{FF2B5EF4-FFF2-40B4-BE49-F238E27FC236}">
                <a16:creationId xmlns="" xmlns:a16="http://schemas.microsoft.com/office/drawing/2014/main" id="{5DD32AA3-0B00-48A4-8E9F-EF38BFD6B3DC}"/>
              </a:ext>
            </a:extLst>
          </p:cNvPr>
          <p:cNvSpPr>
            <a:spLocks noChangeShapeType="1"/>
          </p:cNvSpPr>
          <p:nvPr/>
        </p:nvSpPr>
        <p:spPr bwMode="white">
          <a:xfrm flipH="1">
            <a:off x="2870200" y="1064430"/>
            <a:ext cx="1439863" cy="576262"/>
          </a:xfrm>
          <a:prstGeom prst="line">
            <a:avLst/>
          </a:prstGeom>
          <a:noFill/>
          <a:ln w="38100">
            <a:solidFill>
              <a:srgbClr val="333399"/>
            </a:solidFill>
            <a:round/>
            <a:headEnd/>
            <a:tailEnd type="triangle" w="med" len="me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Arial" charset="0"/>
            </a:endParaRPr>
          </a:p>
        </p:txBody>
      </p:sp>
      <p:sp>
        <p:nvSpPr>
          <p:cNvPr id="11" name="Line 10">
            <a:extLst>
              <a:ext uri="{FF2B5EF4-FFF2-40B4-BE49-F238E27FC236}">
                <a16:creationId xmlns="" xmlns:a16="http://schemas.microsoft.com/office/drawing/2014/main" id="{33C3D74E-7774-4DAB-86A7-A9A5B775A22A}"/>
              </a:ext>
            </a:extLst>
          </p:cNvPr>
          <p:cNvSpPr>
            <a:spLocks noChangeShapeType="1"/>
          </p:cNvSpPr>
          <p:nvPr/>
        </p:nvSpPr>
        <p:spPr bwMode="white">
          <a:xfrm>
            <a:off x="4310063" y="1064430"/>
            <a:ext cx="1871662" cy="647700"/>
          </a:xfrm>
          <a:prstGeom prst="line">
            <a:avLst/>
          </a:prstGeom>
          <a:noFill/>
          <a:ln w="38100">
            <a:solidFill>
              <a:srgbClr val="333399"/>
            </a:solidFill>
            <a:round/>
            <a:headEnd/>
            <a:tailEnd type="triangle" w="med" len="me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Arial" charset="0"/>
            </a:endParaRPr>
          </a:p>
        </p:txBody>
      </p:sp>
      <p:sp>
        <p:nvSpPr>
          <p:cNvPr id="12" name="Rectangle 11">
            <a:extLst>
              <a:ext uri="{FF2B5EF4-FFF2-40B4-BE49-F238E27FC236}">
                <a16:creationId xmlns="" xmlns:a16="http://schemas.microsoft.com/office/drawing/2014/main" id="{C10D1C60-4A5A-454A-B567-4CB92E679169}"/>
              </a:ext>
            </a:extLst>
          </p:cNvPr>
          <p:cNvSpPr>
            <a:spLocks noChangeArrowheads="1"/>
          </p:cNvSpPr>
          <p:nvPr/>
        </p:nvSpPr>
        <p:spPr bwMode="white">
          <a:xfrm>
            <a:off x="2759075" y="2353480"/>
            <a:ext cx="3097213" cy="223837"/>
          </a:xfrm>
          <a:prstGeom prst="rect">
            <a:avLst/>
          </a:prstGeom>
          <a:solidFill>
            <a:srgbClr val="3366FF">
              <a:alpha val="89999"/>
            </a:srgbClr>
          </a:solidFill>
          <a:ln w="9525" algn="ctr">
            <a:solidFill>
              <a:srgbClr val="000066"/>
            </a:solidFill>
            <a:miter lim="800000"/>
            <a:headEnd/>
            <a:tailEnd/>
          </a:ln>
          <a:effectLst/>
        </p:spPr>
        <p:txBody>
          <a:bodyPr wrap="none" anchor="ctr"/>
          <a:lstStyle/>
          <a:p>
            <a:pPr defTabSz="914400" fontAlgn="base">
              <a:spcBef>
                <a:spcPct val="0"/>
              </a:spcBef>
              <a:spcAft>
                <a:spcPct val="0"/>
              </a:spcAft>
            </a:pPr>
            <a:r>
              <a:rPr lang="en-GB" sz="1400">
                <a:solidFill>
                  <a:srgbClr val="FFFFFF"/>
                </a:solidFill>
                <a:latin typeface="Arial" charset="0"/>
              </a:rPr>
              <a:t>6m</a:t>
            </a:r>
            <a:endParaRPr lang="en-GB">
              <a:solidFill>
                <a:srgbClr val="000000"/>
              </a:solidFill>
              <a:latin typeface="Arial" charset="0"/>
            </a:endParaRPr>
          </a:p>
        </p:txBody>
      </p:sp>
      <p:sp>
        <p:nvSpPr>
          <p:cNvPr id="13" name="Rectangle 12">
            <a:extLst>
              <a:ext uri="{FF2B5EF4-FFF2-40B4-BE49-F238E27FC236}">
                <a16:creationId xmlns="" xmlns:a16="http://schemas.microsoft.com/office/drawing/2014/main" id="{B3C73641-1D9C-4428-891C-69249BC37AE7}"/>
              </a:ext>
            </a:extLst>
          </p:cNvPr>
          <p:cNvSpPr>
            <a:spLocks noChangeArrowheads="1"/>
          </p:cNvSpPr>
          <p:nvPr/>
        </p:nvSpPr>
        <p:spPr bwMode="white">
          <a:xfrm>
            <a:off x="1997075" y="2780517"/>
            <a:ext cx="4665663" cy="228600"/>
          </a:xfrm>
          <a:prstGeom prst="rect">
            <a:avLst/>
          </a:prstGeom>
          <a:solidFill>
            <a:srgbClr val="FF9933"/>
          </a:solidFill>
          <a:ln w="9525" algn="ctr">
            <a:solidFill>
              <a:srgbClr val="000066"/>
            </a:solidFill>
            <a:miter lim="800000"/>
            <a:headEnd/>
            <a:tailEnd/>
          </a:ln>
          <a:effectLst/>
        </p:spPr>
        <p:txBody>
          <a:bodyPr wrap="none" anchor="ctr"/>
          <a:lstStyle/>
          <a:p>
            <a:pPr defTabSz="914400" fontAlgn="base">
              <a:spcBef>
                <a:spcPct val="0"/>
              </a:spcBef>
              <a:spcAft>
                <a:spcPct val="0"/>
              </a:spcAft>
            </a:pPr>
            <a:r>
              <a:rPr lang="en-GB" sz="1400">
                <a:solidFill>
                  <a:srgbClr val="FFFFFF"/>
                </a:solidFill>
                <a:latin typeface="Arial" charset="0"/>
              </a:rPr>
              <a:t>9m</a:t>
            </a:r>
            <a:endParaRPr lang="en-GB">
              <a:solidFill>
                <a:srgbClr val="000000"/>
              </a:solidFill>
              <a:latin typeface="Arial" charset="0"/>
            </a:endParaRPr>
          </a:p>
        </p:txBody>
      </p:sp>
      <p:sp>
        <p:nvSpPr>
          <p:cNvPr id="14" name="Rectangle 13">
            <a:extLst>
              <a:ext uri="{FF2B5EF4-FFF2-40B4-BE49-F238E27FC236}">
                <a16:creationId xmlns="" xmlns:a16="http://schemas.microsoft.com/office/drawing/2014/main" id="{0002D4AD-F782-4EED-A925-1F6820903988}"/>
              </a:ext>
            </a:extLst>
          </p:cNvPr>
          <p:cNvSpPr>
            <a:spLocks noChangeArrowheads="1"/>
          </p:cNvSpPr>
          <p:nvPr/>
        </p:nvSpPr>
        <p:spPr bwMode="white">
          <a:xfrm>
            <a:off x="2546350" y="2577317"/>
            <a:ext cx="3527425" cy="214313"/>
          </a:xfrm>
          <a:prstGeom prst="rect">
            <a:avLst/>
          </a:prstGeom>
          <a:solidFill>
            <a:srgbClr val="FF66CC">
              <a:alpha val="89999"/>
            </a:srgbClr>
          </a:solidFill>
          <a:ln w="9525" algn="ctr">
            <a:solidFill>
              <a:srgbClr val="000066"/>
            </a:solidFill>
            <a:miter lim="800000"/>
            <a:headEnd/>
            <a:tailEnd/>
          </a:ln>
          <a:effectLst/>
        </p:spPr>
        <p:txBody>
          <a:bodyPr wrap="none" anchor="ctr"/>
          <a:lstStyle/>
          <a:p>
            <a:pPr defTabSz="914400" fontAlgn="base">
              <a:spcBef>
                <a:spcPct val="0"/>
              </a:spcBef>
              <a:spcAft>
                <a:spcPct val="0"/>
              </a:spcAft>
            </a:pPr>
            <a:r>
              <a:rPr lang="en-GB" sz="1400">
                <a:solidFill>
                  <a:srgbClr val="FFFFFF"/>
                </a:solidFill>
                <a:latin typeface="Arial" charset="0"/>
              </a:rPr>
              <a:t>7m</a:t>
            </a:r>
            <a:endParaRPr lang="en-GB">
              <a:solidFill>
                <a:srgbClr val="000000"/>
              </a:solidFill>
              <a:latin typeface="Arial" charset="0"/>
            </a:endParaRPr>
          </a:p>
        </p:txBody>
      </p:sp>
      <p:sp>
        <p:nvSpPr>
          <p:cNvPr id="15" name="Rectangle 14">
            <a:extLst>
              <a:ext uri="{FF2B5EF4-FFF2-40B4-BE49-F238E27FC236}">
                <a16:creationId xmlns="" xmlns:a16="http://schemas.microsoft.com/office/drawing/2014/main" id="{3DC37DD1-451C-4E3E-B28A-4671EC8095EB}"/>
              </a:ext>
            </a:extLst>
          </p:cNvPr>
          <p:cNvSpPr>
            <a:spLocks noChangeArrowheads="1"/>
          </p:cNvSpPr>
          <p:nvPr/>
        </p:nvSpPr>
        <p:spPr bwMode="white">
          <a:xfrm>
            <a:off x="1357312" y="3009117"/>
            <a:ext cx="6192838" cy="215900"/>
          </a:xfrm>
          <a:prstGeom prst="rect">
            <a:avLst/>
          </a:prstGeom>
          <a:solidFill>
            <a:srgbClr val="00FF00">
              <a:alpha val="89999"/>
            </a:srgbClr>
          </a:solidFill>
          <a:ln w="9525" algn="ctr">
            <a:solidFill>
              <a:srgbClr val="000066"/>
            </a:solidFill>
            <a:miter lim="800000"/>
            <a:headEnd/>
            <a:tailEnd/>
          </a:ln>
          <a:effectLst/>
        </p:spPr>
        <p:txBody>
          <a:bodyPr wrap="none" anchor="ctr"/>
          <a:lstStyle/>
          <a:p>
            <a:pPr defTabSz="914400" fontAlgn="base">
              <a:spcBef>
                <a:spcPct val="0"/>
              </a:spcBef>
              <a:spcAft>
                <a:spcPct val="0"/>
              </a:spcAft>
            </a:pPr>
            <a:r>
              <a:rPr lang="en-GB" sz="1400">
                <a:solidFill>
                  <a:srgbClr val="FFFFFF"/>
                </a:solidFill>
                <a:latin typeface="Arial" charset="0"/>
              </a:rPr>
              <a:t>12m</a:t>
            </a:r>
            <a:endParaRPr lang="en-GB">
              <a:solidFill>
                <a:srgbClr val="000000"/>
              </a:solidFill>
              <a:latin typeface="Arial" charset="0"/>
            </a:endParaRPr>
          </a:p>
        </p:txBody>
      </p:sp>
      <p:sp>
        <p:nvSpPr>
          <p:cNvPr id="16" name="Text Box 15">
            <a:extLst>
              <a:ext uri="{FF2B5EF4-FFF2-40B4-BE49-F238E27FC236}">
                <a16:creationId xmlns="" xmlns:a16="http://schemas.microsoft.com/office/drawing/2014/main" id="{33042D5B-CA4B-4674-AC0C-DBB169463758}"/>
              </a:ext>
            </a:extLst>
          </p:cNvPr>
          <p:cNvSpPr txBox="1">
            <a:spLocks noChangeArrowheads="1"/>
          </p:cNvSpPr>
          <p:nvPr/>
        </p:nvSpPr>
        <p:spPr bwMode="auto">
          <a:xfrm>
            <a:off x="3401129" y="4657725"/>
            <a:ext cx="1813104" cy="406400"/>
          </a:xfrm>
          <a:prstGeom prst="rect">
            <a:avLst/>
          </a:prstGeom>
          <a:noFill/>
          <a:ln w="9525">
            <a:solidFill>
              <a:srgbClr val="000000"/>
            </a:solidFill>
            <a:miter lim="800000"/>
            <a:headEnd/>
            <a:tailEnd/>
          </a:ln>
          <a:effectLst/>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Arial Narrow" panose="020B0606020202030204" pitchFamily="34" charset="0"/>
              </a:rPr>
              <a:t>Centre of Gravity</a:t>
            </a:r>
            <a:endParaRPr kumimoji="0" lang="en-GB" sz="1800" b="0" i="0" u="none" strike="noStrike" kern="0" cap="none" spc="0" normalizeH="0" baseline="0" noProof="0" dirty="0">
              <a:ln>
                <a:noFill/>
              </a:ln>
              <a:solidFill>
                <a:srgbClr val="000000"/>
              </a:solidFill>
              <a:effectLst/>
              <a:uLnTx/>
              <a:uFillTx/>
              <a:latin typeface="Arial Narrow" panose="020B0606020202030204" pitchFamily="34" charset="0"/>
            </a:endParaRPr>
          </a:p>
        </p:txBody>
      </p:sp>
      <p:sp>
        <p:nvSpPr>
          <p:cNvPr id="17" name="Line 16">
            <a:extLst>
              <a:ext uri="{FF2B5EF4-FFF2-40B4-BE49-F238E27FC236}">
                <a16:creationId xmlns="" xmlns:a16="http://schemas.microsoft.com/office/drawing/2014/main" id="{54A32D1A-7D94-4C21-9666-DEB08B0B405A}"/>
              </a:ext>
            </a:extLst>
          </p:cNvPr>
          <p:cNvSpPr>
            <a:spLocks noChangeShapeType="1"/>
          </p:cNvSpPr>
          <p:nvPr/>
        </p:nvSpPr>
        <p:spPr bwMode="auto">
          <a:xfrm flipV="1">
            <a:off x="4310063" y="4010025"/>
            <a:ext cx="0" cy="647700"/>
          </a:xfrm>
          <a:prstGeom prst="line">
            <a:avLst/>
          </a:prstGeom>
          <a:noFill/>
          <a:ln w="28575">
            <a:solidFill>
              <a:srgbClr val="000000"/>
            </a:solidFill>
            <a:round/>
            <a:headEnd/>
            <a:tailEnd type="triangl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Arial" charset="0"/>
            </a:endParaRPr>
          </a:p>
        </p:txBody>
      </p:sp>
      <p:sp>
        <p:nvSpPr>
          <p:cNvPr id="18" name="AutoShape 17">
            <a:extLst>
              <a:ext uri="{FF2B5EF4-FFF2-40B4-BE49-F238E27FC236}">
                <a16:creationId xmlns="" xmlns:a16="http://schemas.microsoft.com/office/drawing/2014/main" id="{FB3BA39E-85CA-4AAF-ADFE-11623C16732B}"/>
              </a:ext>
            </a:extLst>
          </p:cNvPr>
          <p:cNvSpPr>
            <a:spLocks noChangeArrowheads="1"/>
          </p:cNvSpPr>
          <p:nvPr/>
        </p:nvSpPr>
        <p:spPr bwMode="auto">
          <a:xfrm rot="16200000">
            <a:off x="3639344" y="2278770"/>
            <a:ext cx="1223962" cy="863600"/>
          </a:xfrm>
          <a:prstGeom prst="can">
            <a:avLst>
              <a:gd name="adj" fmla="val 25000"/>
            </a:avLst>
          </a:prstGeom>
          <a:solidFill>
            <a:srgbClr val="BBE0E3">
              <a:alpha val="60001"/>
            </a:srgbClr>
          </a:soli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1611245731"/>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69750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a:extLst>
              <a:ext uri="{FF2B5EF4-FFF2-40B4-BE49-F238E27FC236}">
                <a16:creationId xmlns="" xmlns:a16="http://schemas.microsoft.com/office/drawing/2014/main" id="{4F5C74A9-B660-4C12-9346-542B92F316CD}"/>
              </a:ext>
            </a:extLst>
          </p:cNvPr>
          <p:cNvSpPr txBox="1">
            <a:spLocks noGrp="1" noChangeArrowheads="1"/>
          </p:cNvSpPr>
          <p:nvPr>
            <p:ph type="title"/>
          </p:nvPr>
        </p:nvSpPr>
        <p:spPr bwMode="auto">
          <a:xfrm>
            <a:off x="1768475" y="282575"/>
            <a:ext cx="6918325" cy="338554"/>
          </a:xfrm>
          <a:prstGeom prst="rect">
            <a:avLst/>
          </a:prstGeom>
          <a:noFill/>
          <a:ln w="9525">
            <a:noFill/>
            <a:miter lim="800000"/>
            <a:headEnd/>
            <a:tailEnd/>
          </a:ln>
          <a:effectLst/>
        </p:spPr>
        <p:txBody>
          <a:bodyPr>
            <a:spAutoFit/>
          </a:bodyPr>
          <a:lstStyle/>
          <a:p>
            <a:pPr algn="l">
              <a:spcBef>
                <a:spcPct val="50000"/>
              </a:spcBef>
            </a:pPr>
            <a:r>
              <a:rPr lang="en-GB" sz="2200" b="1" dirty="0">
                <a:solidFill>
                  <a:srgbClr val="C00000"/>
                </a:solidFill>
                <a:latin typeface="Arial Narrow" panose="020B0606020202030204" pitchFamily="34" charset="0"/>
              </a:rPr>
              <a:t>Axle Weights - Issues</a:t>
            </a:r>
          </a:p>
        </p:txBody>
      </p:sp>
      <p:sp>
        <p:nvSpPr>
          <p:cNvPr id="7" name="Rectangle 6">
            <a:extLst>
              <a:ext uri="{FF2B5EF4-FFF2-40B4-BE49-F238E27FC236}">
                <a16:creationId xmlns="" xmlns:a16="http://schemas.microsoft.com/office/drawing/2014/main" id="{839328A1-3E9B-4342-AE43-A1CE94D3563F}"/>
              </a:ext>
            </a:extLst>
          </p:cNvPr>
          <p:cNvSpPr txBox="1">
            <a:spLocks noChangeArrowheads="1"/>
          </p:cNvSpPr>
          <p:nvPr/>
        </p:nvSpPr>
        <p:spPr bwMode="auto">
          <a:xfrm>
            <a:off x="457200" y="1104901"/>
            <a:ext cx="8003232" cy="31813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sz="1800" b="0" i="0" u="none" strike="noStrike" kern="0" cap="none" spc="0" normalizeH="0" baseline="0" noProof="0" dirty="0">
                <a:ln>
                  <a:noFill/>
                </a:ln>
                <a:solidFill>
                  <a:srgbClr val="000000"/>
                </a:solidFill>
                <a:effectLst/>
                <a:uLnTx/>
                <a:uFillTx/>
                <a:latin typeface="Arial Narrow" panose="020B0606020202030204" pitchFamily="34" charset="0"/>
              </a:rPr>
              <a:t>Overweight on the Tractor Unit Drive Axle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sz="1800" b="0" i="0" u="none" strike="noStrike" kern="0" cap="none" spc="0" normalizeH="0" baseline="0" noProof="0" dirty="0">
                <a:ln>
                  <a:noFill/>
                </a:ln>
                <a:solidFill>
                  <a:srgbClr val="000000"/>
                </a:solidFill>
                <a:effectLst/>
                <a:uLnTx/>
                <a:uFillTx/>
                <a:latin typeface="Arial Narrow" panose="020B0606020202030204" pitchFamily="34" charset="0"/>
              </a:rPr>
              <a:t>Overweight on the Trailer axle</a:t>
            </a:r>
          </a:p>
          <a:p>
            <a:pPr marL="0" marR="0" lvl="0" indent="0" algn="l" defTabSz="914400" rtl="0" eaLnBrk="0" fontAlgn="base" latinLnBrk="0" hangingPunct="0">
              <a:lnSpc>
                <a:spcPct val="100000"/>
              </a:lnSpc>
              <a:spcBef>
                <a:spcPct val="20000"/>
              </a:spcBef>
              <a:spcAft>
                <a:spcPct val="0"/>
              </a:spcAft>
              <a:buClrTx/>
              <a:buSzTx/>
              <a:buNone/>
              <a:tabLst/>
              <a:defRPr/>
            </a:pPr>
            <a:endParaRPr kumimoji="0" lang="en-GB" sz="18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GB" sz="1800" b="1" i="0" u="sng" strike="noStrike" kern="0" cap="none" spc="0" normalizeH="0" baseline="0" noProof="0" dirty="0">
                <a:ln>
                  <a:noFill/>
                </a:ln>
                <a:solidFill>
                  <a:srgbClr val="000000"/>
                </a:solidFill>
                <a:effectLst/>
                <a:uLnTx/>
                <a:uFillTx/>
                <a:latin typeface="Arial Narrow" panose="020B0606020202030204" pitchFamily="34" charset="0"/>
              </a:rPr>
              <a:t>The driver is responsible for the positioning of the load and </a:t>
            </a: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GB" sz="1800" b="1" i="0" u="sng" strike="noStrike" kern="0" cap="none" spc="0" normalizeH="0" baseline="0" noProof="0" dirty="0">
                <a:ln>
                  <a:noFill/>
                </a:ln>
                <a:solidFill>
                  <a:srgbClr val="000000"/>
                </a:solidFill>
                <a:effectLst/>
                <a:uLnTx/>
                <a:uFillTx/>
                <a:latin typeface="Arial Narrow" panose="020B0606020202030204" pitchFamily="34" charset="0"/>
              </a:rPr>
              <a:t>ensuring they are not overweight on their drive or trailer </a:t>
            </a:r>
            <a:r>
              <a:rPr kumimoji="0" lang="en-GB" sz="1800" b="1" i="0" u="sng" strike="noStrike" kern="0" cap="none" spc="0" normalizeH="0" baseline="0" noProof="0" dirty="0" smtClean="0">
                <a:ln>
                  <a:noFill/>
                </a:ln>
                <a:solidFill>
                  <a:srgbClr val="000000"/>
                </a:solidFill>
                <a:effectLst/>
                <a:uLnTx/>
                <a:uFillTx/>
                <a:latin typeface="Arial Narrow" panose="020B0606020202030204" pitchFamily="34" charset="0"/>
              </a:rPr>
              <a:t>axle</a:t>
            </a:r>
          </a:p>
          <a:p>
            <a:pPr marL="342900" marR="0" lvl="0" indent="-342900" algn="ctr" defTabSz="914400" rtl="0" eaLnBrk="0" fontAlgn="base" latinLnBrk="0" hangingPunct="0">
              <a:lnSpc>
                <a:spcPct val="100000"/>
              </a:lnSpc>
              <a:spcBef>
                <a:spcPct val="20000"/>
              </a:spcBef>
              <a:spcAft>
                <a:spcPct val="0"/>
              </a:spcAft>
              <a:buClrTx/>
              <a:buSzTx/>
              <a:buFontTx/>
              <a:buNone/>
              <a:tabLst/>
              <a:defRPr/>
            </a:pPr>
            <a:endParaRPr lang="en-GB" sz="1800" b="1" u="sng" kern="0" dirty="0">
              <a:solidFill>
                <a:srgbClr val="000000"/>
              </a:solidFill>
              <a:latin typeface="Arial Narrow" panose="020B0606020202030204" pitchFamily="34" charset="0"/>
            </a:endParaRPr>
          </a:p>
          <a:p>
            <a:pPr algn="ctr" defTabSz="914400">
              <a:defRPr/>
            </a:pPr>
            <a:r>
              <a:rPr kumimoji="0" lang="en-GB" sz="1800" i="0" strike="noStrike" kern="0" cap="none" spc="0" normalizeH="0" baseline="0" noProof="0" dirty="0" smtClean="0">
                <a:ln>
                  <a:noFill/>
                </a:ln>
                <a:solidFill>
                  <a:srgbClr val="000000"/>
                </a:solidFill>
                <a:effectLst/>
                <a:uLnTx/>
                <a:uFillTx/>
                <a:latin typeface="Arial Narrow" panose="020B0606020202030204" pitchFamily="34" charset="0"/>
              </a:rPr>
              <a:t>The Customer also has a legal responsibility</a:t>
            </a:r>
            <a:r>
              <a:rPr kumimoji="0" lang="en-GB" sz="1800" i="0" strike="noStrike" kern="0" cap="none" spc="0" normalizeH="0" noProof="0" dirty="0" smtClean="0">
                <a:ln>
                  <a:noFill/>
                </a:ln>
                <a:solidFill>
                  <a:srgbClr val="000000"/>
                </a:solidFill>
                <a:effectLst/>
                <a:uLnTx/>
                <a:uFillTx/>
                <a:latin typeface="Arial Narrow" panose="020B0606020202030204" pitchFamily="34" charset="0"/>
              </a:rPr>
              <a:t> to assist the driver as far as reasonably practicable</a:t>
            </a:r>
            <a:endParaRPr kumimoji="0" lang="en-GB" sz="1800" b="1" i="0" u="sng" strike="noStrike" kern="0" cap="none" spc="0" normalizeH="0" baseline="0" noProof="0" dirty="0">
              <a:ln>
                <a:noFill/>
              </a:ln>
              <a:solidFill>
                <a:srgbClr val="000000"/>
              </a:solidFill>
              <a:effectLst/>
              <a:uLnTx/>
              <a:uFillTx/>
              <a:latin typeface="Arial Narrow" panose="020B0606020202030204" pitchFamily="34" charset="0"/>
            </a:endParaRPr>
          </a:p>
        </p:txBody>
      </p:sp>
    </p:spTree>
    <p:extLst>
      <p:ext uri="{BB962C8B-B14F-4D97-AF65-F5344CB8AC3E}">
        <p14:creationId xmlns:p14="http://schemas.microsoft.com/office/powerpoint/2010/main" val="2927321524"/>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a:extLst>
              <a:ext uri="{FF2B5EF4-FFF2-40B4-BE49-F238E27FC236}">
                <a16:creationId xmlns="" xmlns:a16="http://schemas.microsoft.com/office/drawing/2014/main" id="{4794AA4E-38CA-4BCD-AC1D-18CB1BF375EC}"/>
              </a:ext>
            </a:extLst>
          </p:cNvPr>
          <p:cNvSpPr txBox="1">
            <a:spLocks noGrp="1" noChangeArrowheads="1"/>
          </p:cNvSpPr>
          <p:nvPr>
            <p:ph type="title"/>
          </p:nvPr>
        </p:nvSpPr>
        <p:spPr bwMode="auto">
          <a:xfrm>
            <a:off x="1768475" y="282575"/>
            <a:ext cx="6918325" cy="338554"/>
          </a:xfrm>
          <a:prstGeom prst="rect">
            <a:avLst/>
          </a:prstGeom>
          <a:noFill/>
          <a:ln w="9525">
            <a:noFill/>
            <a:miter lim="800000"/>
            <a:headEnd/>
            <a:tailEnd/>
          </a:ln>
          <a:effectLst/>
        </p:spPr>
        <p:txBody>
          <a:bodyPr>
            <a:spAutoFit/>
          </a:bodyPr>
          <a:lstStyle/>
          <a:p>
            <a:pPr algn="l">
              <a:spcBef>
                <a:spcPct val="50000"/>
              </a:spcBef>
            </a:pPr>
            <a:r>
              <a:rPr lang="en-GB" sz="2200" b="1" dirty="0">
                <a:solidFill>
                  <a:srgbClr val="C00000"/>
                </a:solidFill>
                <a:latin typeface="Arial Narrow" panose="020B0606020202030204" pitchFamily="34" charset="0"/>
              </a:rPr>
              <a:t>Axle Weights</a:t>
            </a:r>
          </a:p>
        </p:txBody>
      </p:sp>
      <p:pic>
        <p:nvPicPr>
          <p:cNvPr id="7" name="Picture 6">
            <a:extLst>
              <a:ext uri="{FF2B5EF4-FFF2-40B4-BE49-F238E27FC236}">
                <a16:creationId xmlns="" xmlns:a16="http://schemas.microsoft.com/office/drawing/2014/main" id="{7D1A90CC-928D-437A-B730-937A4F6AEB8E}"/>
              </a:ext>
            </a:extLst>
          </p:cNvPr>
          <p:cNvPicPr>
            <a:picLocks noChangeAspect="1" noChangeArrowheads="1"/>
          </p:cNvPicPr>
          <p:nvPr/>
        </p:nvPicPr>
        <p:blipFill>
          <a:blip r:embed="rId3" cstate="print"/>
          <a:srcRect/>
          <a:stretch>
            <a:fillRect/>
          </a:stretch>
        </p:blipFill>
        <p:spPr bwMode="white">
          <a:xfrm>
            <a:off x="495300" y="1074738"/>
            <a:ext cx="8013700" cy="3170237"/>
          </a:xfrm>
          <a:prstGeom prst="rect">
            <a:avLst/>
          </a:prstGeom>
          <a:noFill/>
          <a:ln/>
        </p:spPr>
      </p:pic>
      <p:sp>
        <p:nvSpPr>
          <p:cNvPr id="8" name="Rectangle 7">
            <a:extLst>
              <a:ext uri="{FF2B5EF4-FFF2-40B4-BE49-F238E27FC236}">
                <a16:creationId xmlns="" xmlns:a16="http://schemas.microsoft.com/office/drawing/2014/main" id="{BE048CFE-DECA-416A-8374-82C4B4C597D6}"/>
              </a:ext>
            </a:extLst>
          </p:cNvPr>
          <p:cNvSpPr>
            <a:spLocks noChangeArrowheads="1"/>
          </p:cNvSpPr>
          <p:nvPr/>
        </p:nvSpPr>
        <p:spPr bwMode="auto">
          <a:xfrm>
            <a:off x="898525" y="1547813"/>
            <a:ext cx="7056438" cy="1584325"/>
          </a:xfrm>
          <a:prstGeom prst="rect">
            <a:avLst/>
          </a:prstGeom>
          <a:solidFill>
            <a:srgbClr val="0000FF"/>
          </a:solidFill>
          <a:ln w="9525">
            <a:solidFill>
              <a:schemeClr val="tx1"/>
            </a:solidFill>
            <a:miter lim="800000"/>
            <a:headEnd/>
            <a:tailEnd/>
          </a:ln>
          <a:effectLst/>
        </p:spPr>
        <p:txBody>
          <a:bodyPr wrap="none" anchor="ctr"/>
          <a:lstStyle/>
          <a:p>
            <a:endParaRPr lang="en-GB"/>
          </a:p>
        </p:txBody>
      </p:sp>
      <p:sp>
        <p:nvSpPr>
          <p:cNvPr id="9" name="AutoShape 8">
            <a:extLst>
              <a:ext uri="{FF2B5EF4-FFF2-40B4-BE49-F238E27FC236}">
                <a16:creationId xmlns="" xmlns:a16="http://schemas.microsoft.com/office/drawing/2014/main" id="{0D232965-200C-4742-A134-90387AD247D8}"/>
              </a:ext>
            </a:extLst>
          </p:cNvPr>
          <p:cNvSpPr>
            <a:spLocks noChangeArrowheads="1"/>
          </p:cNvSpPr>
          <p:nvPr/>
        </p:nvSpPr>
        <p:spPr bwMode="auto">
          <a:xfrm rot="5400000">
            <a:off x="4841875" y="4211638"/>
            <a:ext cx="504825" cy="215900"/>
          </a:xfrm>
          <a:prstGeom prst="rightArrow">
            <a:avLst>
              <a:gd name="adj1" fmla="val 50000"/>
              <a:gd name="adj2" fmla="val 58456"/>
            </a:avLst>
          </a:prstGeom>
          <a:solidFill>
            <a:schemeClr val="accent1"/>
          </a:solidFill>
          <a:ln w="9525">
            <a:solidFill>
              <a:schemeClr val="tx1"/>
            </a:solidFill>
            <a:miter lim="800000"/>
            <a:headEnd/>
            <a:tailEnd/>
          </a:ln>
          <a:effectLst/>
        </p:spPr>
        <p:txBody>
          <a:bodyPr wrap="none" anchor="ctr"/>
          <a:lstStyle/>
          <a:p>
            <a:endParaRPr lang="en-GB"/>
          </a:p>
        </p:txBody>
      </p:sp>
      <p:sp>
        <p:nvSpPr>
          <p:cNvPr id="10" name="AutoShape 9">
            <a:extLst>
              <a:ext uri="{FF2B5EF4-FFF2-40B4-BE49-F238E27FC236}">
                <a16:creationId xmlns="" xmlns:a16="http://schemas.microsoft.com/office/drawing/2014/main" id="{81F0E59C-7CC9-45F2-A6A0-643755444379}"/>
              </a:ext>
            </a:extLst>
          </p:cNvPr>
          <p:cNvSpPr>
            <a:spLocks noChangeArrowheads="1"/>
          </p:cNvSpPr>
          <p:nvPr/>
        </p:nvSpPr>
        <p:spPr bwMode="auto">
          <a:xfrm rot="5400000">
            <a:off x="5521325" y="4213226"/>
            <a:ext cx="504825" cy="215900"/>
          </a:xfrm>
          <a:prstGeom prst="rightArrow">
            <a:avLst>
              <a:gd name="adj1" fmla="val 50000"/>
              <a:gd name="adj2" fmla="val 58456"/>
            </a:avLst>
          </a:prstGeom>
          <a:solidFill>
            <a:schemeClr val="accent1"/>
          </a:solidFill>
          <a:ln w="9525">
            <a:solidFill>
              <a:schemeClr val="tx1"/>
            </a:solidFill>
            <a:miter lim="800000"/>
            <a:headEnd/>
            <a:tailEnd/>
          </a:ln>
          <a:effectLst/>
        </p:spPr>
        <p:txBody>
          <a:bodyPr wrap="none" anchor="ctr"/>
          <a:lstStyle/>
          <a:p>
            <a:endParaRPr lang="en-GB"/>
          </a:p>
        </p:txBody>
      </p:sp>
      <p:sp>
        <p:nvSpPr>
          <p:cNvPr id="11" name="AutoShape 10">
            <a:extLst>
              <a:ext uri="{FF2B5EF4-FFF2-40B4-BE49-F238E27FC236}">
                <a16:creationId xmlns="" xmlns:a16="http://schemas.microsoft.com/office/drawing/2014/main" id="{331B0434-0F6D-46E6-93B4-A5C3DE64A2FA}"/>
              </a:ext>
            </a:extLst>
          </p:cNvPr>
          <p:cNvSpPr>
            <a:spLocks noChangeArrowheads="1"/>
          </p:cNvSpPr>
          <p:nvPr/>
        </p:nvSpPr>
        <p:spPr bwMode="auto">
          <a:xfrm rot="5400000">
            <a:off x="6197600" y="4213226"/>
            <a:ext cx="504825" cy="215900"/>
          </a:xfrm>
          <a:prstGeom prst="rightArrow">
            <a:avLst>
              <a:gd name="adj1" fmla="val 50000"/>
              <a:gd name="adj2" fmla="val 58456"/>
            </a:avLst>
          </a:prstGeom>
          <a:solidFill>
            <a:schemeClr val="accent1"/>
          </a:solidFill>
          <a:ln w="9525">
            <a:solidFill>
              <a:schemeClr val="tx1"/>
            </a:solidFill>
            <a:miter lim="800000"/>
            <a:headEnd/>
            <a:tailEnd/>
          </a:ln>
          <a:effectLst/>
        </p:spPr>
        <p:txBody>
          <a:bodyPr wrap="none" anchor="ctr"/>
          <a:lstStyle/>
          <a:p>
            <a:endParaRPr lang="en-GB"/>
          </a:p>
        </p:txBody>
      </p:sp>
      <p:sp>
        <p:nvSpPr>
          <p:cNvPr id="12" name="Text Box 11">
            <a:extLst>
              <a:ext uri="{FF2B5EF4-FFF2-40B4-BE49-F238E27FC236}">
                <a16:creationId xmlns="" xmlns:a16="http://schemas.microsoft.com/office/drawing/2014/main" id="{B53DE530-1EE5-46AD-933D-96999DEB71DF}"/>
              </a:ext>
            </a:extLst>
          </p:cNvPr>
          <p:cNvSpPr txBox="1">
            <a:spLocks noChangeArrowheads="1"/>
          </p:cNvSpPr>
          <p:nvPr/>
        </p:nvSpPr>
        <p:spPr bwMode="auto">
          <a:xfrm>
            <a:off x="4830763" y="4787900"/>
            <a:ext cx="576262" cy="274638"/>
          </a:xfrm>
          <a:prstGeom prst="rect">
            <a:avLst/>
          </a:prstGeom>
          <a:noFill/>
          <a:ln w="9525">
            <a:noFill/>
            <a:miter lim="800000"/>
            <a:headEnd/>
            <a:tailEnd/>
          </a:ln>
          <a:effectLst/>
        </p:spPr>
        <p:txBody>
          <a:bodyPr>
            <a:spAutoFit/>
          </a:bodyPr>
          <a:lstStyle/>
          <a:p>
            <a:pPr algn="l">
              <a:spcBef>
                <a:spcPct val="50000"/>
              </a:spcBef>
            </a:pPr>
            <a:r>
              <a:rPr lang="en-GB" sz="1200" b="0">
                <a:solidFill>
                  <a:schemeClr val="tx1"/>
                </a:solidFill>
              </a:rPr>
              <a:t>8 ton</a:t>
            </a:r>
          </a:p>
        </p:txBody>
      </p:sp>
      <p:sp>
        <p:nvSpPr>
          <p:cNvPr id="13" name="Text Box 12">
            <a:extLst>
              <a:ext uri="{FF2B5EF4-FFF2-40B4-BE49-F238E27FC236}">
                <a16:creationId xmlns="" xmlns:a16="http://schemas.microsoft.com/office/drawing/2014/main" id="{15875580-D649-4F29-A544-C1EAD099667C}"/>
              </a:ext>
            </a:extLst>
          </p:cNvPr>
          <p:cNvSpPr txBox="1">
            <a:spLocks noChangeArrowheads="1"/>
          </p:cNvSpPr>
          <p:nvPr/>
        </p:nvSpPr>
        <p:spPr bwMode="auto">
          <a:xfrm>
            <a:off x="5478463" y="4787900"/>
            <a:ext cx="576262" cy="274638"/>
          </a:xfrm>
          <a:prstGeom prst="rect">
            <a:avLst/>
          </a:prstGeom>
          <a:noFill/>
          <a:ln w="9525">
            <a:noFill/>
            <a:miter lim="800000"/>
            <a:headEnd/>
            <a:tailEnd/>
          </a:ln>
          <a:effectLst/>
        </p:spPr>
        <p:txBody>
          <a:bodyPr>
            <a:spAutoFit/>
          </a:bodyPr>
          <a:lstStyle/>
          <a:p>
            <a:pPr algn="l">
              <a:spcBef>
                <a:spcPct val="50000"/>
              </a:spcBef>
            </a:pPr>
            <a:r>
              <a:rPr lang="en-GB" sz="1200" b="0">
                <a:solidFill>
                  <a:schemeClr val="tx1"/>
                </a:solidFill>
              </a:rPr>
              <a:t>8 ton</a:t>
            </a:r>
          </a:p>
        </p:txBody>
      </p:sp>
      <p:sp>
        <p:nvSpPr>
          <p:cNvPr id="14" name="Text Box 13">
            <a:extLst>
              <a:ext uri="{FF2B5EF4-FFF2-40B4-BE49-F238E27FC236}">
                <a16:creationId xmlns="" xmlns:a16="http://schemas.microsoft.com/office/drawing/2014/main" id="{E961AA2E-89DE-4302-BD7B-02281A0E3AEB}"/>
              </a:ext>
            </a:extLst>
          </p:cNvPr>
          <p:cNvSpPr txBox="1">
            <a:spLocks noChangeArrowheads="1"/>
          </p:cNvSpPr>
          <p:nvPr/>
        </p:nvSpPr>
        <p:spPr bwMode="auto">
          <a:xfrm>
            <a:off x="6197600" y="4803775"/>
            <a:ext cx="576263" cy="274638"/>
          </a:xfrm>
          <a:prstGeom prst="rect">
            <a:avLst/>
          </a:prstGeom>
          <a:noFill/>
          <a:ln w="9525">
            <a:noFill/>
            <a:miter lim="800000"/>
            <a:headEnd/>
            <a:tailEnd/>
          </a:ln>
          <a:effectLst/>
        </p:spPr>
        <p:txBody>
          <a:bodyPr>
            <a:spAutoFit/>
          </a:bodyPr>
          <a:lstStyle/>
          <a:p>
            <a:pPr algn="l">
              <a:spcBef>
                <a:spcPct val="50000"/>
              </a:spcBef>
            </a:pPr>
            <a:r>
              <a:rPr lang="en-GB" sz="1200" b="0">
                <a:solidFill>
                  <a:schemeClr val="tx1"/>
                </a:solidFill>
              </a:rPr>
              <a:t>8 ton</a:t>
            </a:r>
          </a:p>
        </p:txBody>
      </p:sp>
    </p:spTree>
    <p:extLst>
      <p:ext uri="{BB962C8B-B14F-4D97-AF65-F5344CB8AC3E}">
        <p14:creationId xmlns:p14="http://schemas.microsoft.com/office/powerpoint/2010/main" val="382161829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a:extLst>
              <a:ext uri="{FF2B5EF4-FFF2-40B4-BE49-F238E27FC236}">
                <a16:creationId xmlns="" xmlns:a16="http://schemas.microsoft.com/office/drawing/2014/main" id="{5B85BB24-BDD6-4654-A2C5-281661D073D6}"/>
              </a:ext>
            </a:extLst>
          </p:cNvPr>
          <p:cNvSpPr txBox="1">
            <a:spLocks noGrp="1" noChangeArrowheads="1"/>
          </p:cNvSpPr>
          <p:nvPr>
            <p:ph type="title"/>
          </p:nvPr>
        </p:nvSpPr>
        <p:spPr bwMode="auto">
          <a:xfrm>
            <a:off x="1768475" y="282575"/>
            <a:ext cx="6918325" cy="338554"/>
          </a:xfrm>
          <a:prstGeom prst="rect">
            <a:avLst/>
          </a:prstGeom>
          <a:noFill/>
          <a:ln w="9525">
            <a:noFill/>
            <a:miter lim="800000"/>
            <a:headEnd/>
            <a:tailEnd/>
          </a:ln>
          <a:effectLst/>
        </p:spPr>
        <p:txBody>
          <a:bodyPr wrap="square">
            <a:spAutoFit/>
          </a:bodyPr>
          <a:lstStyle/>
          <a:p>
            <a:pPr algn="l">
              <a:spcBef>
                <a:spcPct val="50000"/>
              </a:spcBef>
            </a:pPr>
            <a:r>
              <a:rPr lang="en-GB" sz="2200" b="1" dirty="0">
                <a:solidFill>
                  <a:srgbClr val="C00000"/>
                </a:solidFill>
                <a:latin typeface="Arial Narrow" panose="020B0606020202030204" pitchFamily="34" charset="0"/>
              </a:rPr>
              <a:t>Axle Weights – Full Length Loads – 24 ton</a:t>
            </a:r>
          </a:p>
        </p:txBody>
      </p:sp>
      <p:sp>
        <p:nvSpPr>
          <p:cNvPr id="7" name="Text Box 7">
            <a:extLst>
              <a:ext uri="{FF2B5EF4-FFF2-40B4-BE49-F238E27FC236}">
                <a16:creationId xmlns="" xmlns:a16="http://schemas.microsoft.com/office/drawing/2014/main" id="{7342BDB0-8077-406E-92BD-D1A8ACD8DC0B}"/>
              </a:ext>
            </a:extLst>
          </p:cNvPr>
          <p:cNvSpPr txBox="1">
            <a:spLocks noChangeArrowheads="1"/>
          </p:cNvSpPr>
          <p:nvPr/>
        </p:nvSpPr>
        <p:spPr bwMode="white">
          <a:xfrm>
            <a:off x="3112123" y="607105"/>
            <a:ext cx="2300630" cy="400110"/>
          </a:xfrm>
          <a:prstGeom prst="rect">
            <a:avLst/>
          </a:prstGeom>
          <a:noFill/>
          <a:ln w="9525" algn="ctr">
            <a:solidFill>
              <a:srgbClr val="333399"/>
            </a:solidFill>
            <a:miter lim="800000"/>
            <a:headEnd/>
            <a:tailEnd/>
          </a:ln>
          <a:effec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2000" b="0" i="0" u="none" strike="noStrike" kern="0" cap="none" spc="0" normalizeH="0" baseline="0" noProof="0" dirty="0">
                <a:ln>
                  <a:noFill/>
                </a:ln>
                <a:solidFill>
                  <a:srgbClr val="000066"/>
                </a:solidFill>
                <a:effectLst/>
                <a:uLnTx/>
                <a:uFillTx/>
                <a:latin typeface="Arial Narrow" panose="020B0606020202030204" pitchFamily="34" charset="0"/>
              </a:rPr>
              <a:t>Trailer’s Roof supports</a:t>
            </a:r>
            <a:endParaRPr kumimoji="0" lang="en-GB" sz="1800" b="0" i="0" u="none" strike="noStrike" kern="0" cap="none" spc="0" normalizeH="0" baseline="0" noProof="0" dirty="0">
              <a:ln>
                <a:noFill/>
              </a:ln>
              <a:solidFill>
                <a:srgbClr val="000000"/>
              </a:solidFill>
              <a:effectLst/>
              <a:uLnTx/>
              <a:uFillTx/>
              <a:latin typeface="Arial Narrow" panose="020B0606020202030204" pitchFamily="34" charset="0"/>
            </a:endParaRPr>
          </a:p>
        </p:txBody>
      </p:sp>
      <p:pic>
        <p:nvPicPr>
          <p:cNvPr id="15" name="Picture 6">
            <a:extLst>
              <a:ext uri="{FF2B5EF4-FFF2-40B4-BE49-F238E27FC236}">
                <a16:creationId xmlns="" xmlns:a16="http://schemas.microsoft.com/office/drawing/2014/main" id="{15276079-8731-4914-BA66-B927A5F6A19E}"/>
              </a:ext>
            </a:extLst>
          </p:cNvPr>
          <p:cNvPicPr>
            <a:picLocks noChangeAspect="1" noChangeArrowheads="1"/>
          </p:cNvPicPr>
          <p:nvPr/>
        </p:nvPicPr>
        <p:blipFill>
          <a:blip r:embed="rId3" cstate="print"/>
          <a:srcRect/>
          <a:stretch>
            <a:fillRect/>
          </a:stretch>
        </p:blipFill>
        <p:spPr bwMode="white">
          <a:xfrm>
            <a:off x="517525" y="1243430"/>
            <a:ext cx="8013700" cy="3070844"/>
          </a:xfrm>
          <a:prstGeom prst="rect">
            <a:avLst/>
          </a:prstGeom>
          <a:noFill/>
          <a:ln w="9525">
            <a:noFill/>
            <a:miter lim="800000"/>
            <a:headEnd/>
            <a:tailEnd/>
          </a:ln>
        </p:spPr>
      </p:pic>
      <p:sp>
        <p:nvSpPr>
          <p:cNvPr id="16" name="Line 8">
            <a:extLst>
              <a:ext uri="{FF2B5EF4-FFF2-40B4-BE49-F238E27FC236}">
                <a16:creationId xmlns="" xmlns:a16="http://schemas.microsoft.com/office/drawing/2014/main" id="{8C1A952A-9C72-4E0B-893D-4FFA98D9AD02}"/>
              </a:ext>
            </a:extLst>
          </p:cNvPr>
          <p:cNvSpPr>
            <a:spLocks noChangeShapeType="1"/>
          </p:cNvSpPr>
          <p:nvPr/>
        </p:nvSpPr>
        <p:spPr bwMode="white">
          <a:xfrm>
            <a:off x="4262438" y="1027529"/>
            <a:ext cx="287337" cy="558195"/>
          </a:xfrm>
          <a:prstGeom prst="line">
            <a:avLst/>
          </a:prstGeom>
          <a:noFill/>
          <a:ln w="38100">
            <a:solidFill>
              <a:srgbClr val="333399"/>
            </a:solidFill>
            <a:round/>
            <a:headEnd/>
            <a:tailEnd type="triangle" w="med" len="me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Arial" charset="0"/>
            </a:endParaRPr>
          </a:p>
        </p:txBody>
      </p:sp>
      <p:sp>
        <p:nvSpPr>
          <p:cNvPr id="17" name="Line 9">
            <a:extLst>
              <a:ext uri="{FF2B5EF4-FFF2-40B4-BE49-F238E27FC236}">
                <a16:creationId xmlns="" xmlns:a16="http://schemas.microsoft.com/office/drawing/2014/main" id="{BD293EF4-CB07-4AA6-91C0-4BB6E02983E6}"/>
              </a:ext>
            </a:extLst>
          </p:cNvPr>
          <p:cNvSpPr>
            <a:spLocks noChangeShapeType="1"/>
          </p:cNvSpPr>
          <p:nvPr/>
        </p:nvSpPr>
        <p:spPr bwMode="white">
          <a:xfrm flipH="1">
            <a:off x="2822573" y="1027529"/>
            <a:ext cx="1439863" cy="558195"/>
          </a:xfrm>
          <a:prstGeom prst="line">
            <a:avLst/>
          </a:prstGeom>
          <a:noFill/>
          <a:ln w="38100">
            <a:solidFill>
              <a:srgbClr val="333399"/>
            </a:solidFill>
            <a:round/>
            <a:headEnd/>
            <a:tailEnd type="triangle" w="med" len="me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Arial" charset="0"/>
            </a:endParaRPr>
          </a:p>
        </p:txBody>
      </p:sp>
      <p:sp>
        <p:nvSpPr>
          <p:cNvPr id="18" name="Line 10">
            <a:extLst>
              <a:ext uri="{FF2B5EF4-FFF2-40B4-BE49-F238E27FC236}">
                <a16:creationId xmlns="" xmlns:a16="http://schemas.microsoft.com/office/drawing/2014/main" id="{7B951B5B-8BA1-4B09-9AC7-1221B48CDF50}"/>
              </a:ext>
            </a:extLst>
          </p:cNvPr>
          <p:cNvSpPr>
            <a:spLocks noChangeShapeType="1"/>
          </p:cNvSpPr>
          <p:nvPr/>
        </p:nvSpPr>
        <p:spPr bwMode="white">
          <a:xfrm>
            <a:off x="4262438" y="1027529"/>
            <a:ext cx="1871662" cy="627393"/>
          </a:xfrm>
          <a:prstGeom prst="line">
            <a:avLst/>
          </a:prstGeom>
          <a:noFill/>
          <a:ln w="38100">
            <a:solidFill>
              <a:srgbClr val="333399"/>
            </a:solidFill>
            <a:round/>
            <a:headEnd/>
            <a:tailEnd type="triangle" w="med" len="me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Arial" charset="0"/>
            </a:endParaRPr>
          </a:p>
        </p:txBody>
      </p:sp>
      <p:sp>
        <p:nvSpPr>
          <p:cNvPr id="19" name="Rectangle 11">
            <a:extLst>
              <a:ext uri="{FF2B5EF4-FFF2-40B4-BE49-F238E27FC236}">
                <a16:creationId xmlns="" xmlns:a16="http://schemas.microsoft.com/office/drawing/2014/main" id="{053B44F8-9EC4-4970-99DB-EF24932CE2B4}"/>
              </a:ext>
            </a:extLst>
          </p:cNvPr>
          <p:cNvSpPr>
            <a:spLocks noChangeArrowheads="1"/>
          </p:cNvSpPr>
          <p:nvPr/>
        </p:nvSpPr>
        <p:spPr bwMode="white">
          <a:xfrm>
            <a:off x="1309687" y="2973288"/>
            <a:ext cx="6192838" cy="209131"/>
          </a:xfrm>
          <a:prstGeom prst="rect">
            <a:avLst/>
          </a:prstGeom>
          <a:solidFill>
            <a:srgbClr val="00FF00"/>
          </a:solidFill>
          <a:ln w="9525" algn="ctr">
            <a:solidFill>
              <a:srgbClr val="000066"/>
            </a:solidFill>
            <a:miter lim="800000"/>
            <a:headEnd/>
            <a:tailEnd/>
          </a:ln>
          <a:effectLst/>
        </p:spPr>
        <p:txBody>
          <a:bodyPr wrap="none" anchor="ctr"/>
          <a:lstStyle/>
          <a:p>
            <a:pPr defTabSz="914400" fontAlgn="base">
              <a:spcBef>
                <a:spcPct val="0"/>
              </a:spcBef>
              <a:spcAft>
                <a:spcPct val="0"/>
              </a:spcAft>
            </a:pPr>
            <a:r>
              <a:rPr lang="en-GB" sz="1400">
                <a:solidFill>
                  <a:srgbClr val="FFFFFF"/>
                </a:solidFill>
                <a:latin typeface="Arial" charset="0"/>
              </a:rPr>
              <a:t>12m</a:t>
            </a:r>
            <a:endParaRPr lang="en-GB">
              <a:solidFill>
                <a:srgbClr val="000000"/>
              </a:solidFill>
              <a:latin typeface="Arial" charset="0"/>
            </a:endParaRPr>
          </a:p>
        </p:txBody>
      </p:sp>
      <p:sp>
        <p:nvSpPr>
          <p:cNvPr id="20" name="Text Box 12">
            <a:extLst>
              <a:ext uri="{FF2B5EF4-FFF2-40B4-BE49-F238E27FC236}">
                <a16:creationId xmlns="" xmlns:a16="http://schemas.microsoft.com/office/drawing/2014/main" id="{E15D75B2-3751-4AEC-972B-F08100D1ED0A}"/>
              </a:ext>
            </a:extLst>
          </p:cNvPr>
          <p:cNvSpPr txBox="1">
            <a:spLocks noChangeArrowheads="1"/>
          </p:cNvSpPr>
          <p:nvPr/>
        </p:nvSpPr>
        <p:spPr bwMode="auto">
          <a:xfrm>
            <a:off x="2786063" y="4558421"/>
            <a:ext cx="2952750" cy="406400"/>
          </a:xfrm>
          <a:prstGeom prst="rect">
            <a:avLst/>
          </a:prstGeom>
          <a:noFill/>
          <a:ln w="9525">
            <a:solidFill>
              <a:srgbClr val="000000"/>
            </a:solidFill>
            <a:miter lim="800000"/>
            <a:headEnd/>
            <a:tailEnd/>
          </a:ln>
          <a:effectLst/>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Arial Narrow" panose="020B0606020202030204" pitchFamily="34" charset="0"/>
              </a:rPr>
              <a:t>Centre of Gravity</a:t>
            </a:r>
            <a:endParaRPr kumimoji="0" lang="en-GB" sz="1800" b="0" i="0" u="none" strike="noStrike" kern="0" cap="none" spc="0" normalizeH="0" baseline="0" noProof="0" dirty="0">
              <a:ln>
                <a:noFill/>
              </a:ln>
              <a:solidFill>
                <a:srgbClr val="000000"/>
              </a:solidFill>
              <a:effectLst/>
              <a:uLnTx/>
              <a:uFillTx/>
              <a:latin typeface="Arial Narrow" panose="020B0606020202030204" pitchFamily="34" charset="0"/>
            </a:endParaRPr>
          </a:p>
        </p:txBody>
      </p:sp>
      <p:sp>
        <p:nvSpPr>
          <p:cNvPr id="21" name="Line 13">
            <a:extLst>
              <a:ext uri="{FF2B5EF4-FFF2-40B4-BE49-F238E27FC236}">
                <a16:creationId xmlns="" xmlns:a16="http://schemas.microsoft.com/office/drawing/2014/main" id="{B6F7DEB9-B031-44A5-AC2B-6F85E8043ED4}"/>
              </a:ext>
            </a:extLst>
          </p:cNvPr>
          <p:cNvSpPr>
            <a:spLocks noChangeShapeType="1"/>
          </p:cNvSpPr>
          <p:nvPr/>
        </p:nvSpPr>
        <p:spPr bwMode="auto">
          <a:xfrm flipV="1">
            <a:off x="4262438" y="3927273"/>
            <a:ext cx="0" cy="627393"/>
          </a:xfrm>
          <a:prstGeom prst="line">
            <a:avLst/>
          </a:prstGeom>
          <a:noFill/>
          <a:ln w="28575">
            <a:solidFill>
              <a:srgbClr val="000000"/>
            </a:solidFill>
            <a:round/>
            <a:headEnd/>
            <a:tailEnd type="triangl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330543527"/>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a:extLst>
              <a:ext uri="{FF2B5EF4-FFF2-40B4-BE49-F238E27FC236}">
                <a16:creationId xmlns="" xmlns:a16="http://schemas.microsoft.com/office/drawing/2014/main" id="{1332AD6D-5DC0-4392-A572-2ABF4C2899D9}"/>
              </a:ext>
            </a:extLst>
          </p:cNvPr>
          <p:cNvSpPr txBox="1">
            <a:spLocks noGrp="1" noChangeArrowheads="1"/>
          </p:cNvSpPr>
          <p:nvPr>
            <p:ph type="title"/>
          </p:nvPr>
        </p:nvSpPr>
        <p:spPr bwMode="auto">
          <a:xfrm>
            <a:off x="1768475" y="282575"/>
            <a:ext cx="6918325" cy="338554"/>
          </a:xfrm>
          <a:prstGeom prst="rect">
            <a:avLst/>
          </a:prstGeom>
          <a:noFill/>
          <a:ln w="9525">
            <a:noFill/>
            <a:miter lim="800000"/>
            <a:headEnd/>
            <a:tailEnd/>
          </a:ln>
          <a:effectLst/>
        </p:spPr>
        <p:txBody>
          <a:bodyPr wrap="square">
            <a:spAutoFit/>
          </a:bodyPr>
          <a:lstStyle/>
          <a:p>
            <a:pPr algn="l">
              <a:spcBef>
                <a:spcPct val="50000"/>
              </a:spcBef>
            </a:pPr>
            <a:r>
              <a:rPr lang="en-GB" sz="2200" b="1" dirty="0">
                <a:solidFill>
                  <a:srgbClr val="C00000"/>
                </a:solidFill>
                <a:latin typeface="Arial Narrow" panose="020B0606020202030204" pitchFamily="34" charset="0"/>
              </a:rPr>
              <a:t>Axle Weights – Part Length Loads – 24 ton</a:t>
            </a:r>
          </a:p>
        </p:txBody>
      </p:sp>
      <p:sp>
        <p:nvSpPr>
          <p:cNvPr id="7" name="Text Box 7">
            <a:extLst>
              <a:ext uri="{FF2B5EF4-FFF2-40B4-BE49-F238E27FC236}">
                <a16:creationId xmlns="" xmlns:a16="http://schemas.microsoft.com/office/drawing/2014/main" id="{3B7E4DA7-A66C-4E64-91E4-FF82D17594D6}"/>
              </a:ext>
            </a:extLst>
          </p:cNvPr>
          <p:cNvSpPr txBox="1">
            <a:spLocks noChangeArrowheads="1"/>
          </p:cNvSpPr>
          <p:nvPr/>
        </p:nvSpPr>
        <p:spPr bwMode="white">
          <a:xfrm>
            <a:off x="3421685" y="621129"/>
            <a:ext cx="2300630" cy="400110"/>
          </a:xfrm>
          <a:prstGeom prst="rect">
            <a:avLst/>
          </a:prstGeom>
          <a:noFill/>
          <a:ln w="9525" algn="ctr">
            <a:solidFill>
              <a:srgbClr val="333399"/>
            </a:solidFill>
            <a:miter lim="800000"/>
            <a:headEnd/>
            <a:tailEnd/>
          </a:ln>
          <a:effectLst/>
        </p:spPr>
        <p:txBody>
          <a:bodyPr wrap="none">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en-GB" sz="2000" b="0" i="0" u="none" strike="noStrike" kern="0" cap="none" spc="0" normalizeH="0" baseline="0" noProof="0" dirty="0">
                <a:ln>
                  <a:noFill/>
                </a:ln>
                <a:solidFill>
                  <a:srgbClr val="000066"/>
                </a:solidFill>
                <a:effectLst/>
                <a:uLnTx/>
                <a:uFillTx/>
                <a:latin typeface="Arial Narrow" panose="020B0606020202030204" pitchFamily="34" charset="0"/>
              </a:rPr>
              <a:t>Trailer’s Roof supports</a:t>
            </a:r>
            <a:endParaRPr kumimoji="0" lang="en-GB" sz="1800" b="0" i="0" u="none" strike="noStrike" kern="0" cap="none" spc="0" normalizeH="0" baseline="0" noProof="0" dirty="0">
              <a:ln>
                <a:noFill/>
              </a:ln>
              <a:solidFill>
                <a:srgbClr val="000000"/>
              </a:solidFill>
              <a:effectLst/>
              <a:uLnTx/>
              <a:uFillTx/>
              <a:latin typeface="Arial Narrow" panose="020B0606020202030204" pitchFamily="34" charset="0"/>
            </a:endParaRPr>
          </a:p>
        </p:txBody>
      </p:sp>
      <p:pic>
        <p:nvPicPr>
          <p:cNvPr id="15" name="Picture 6">
            <a:extLst>
              <a:ext uri="{FF2B5EF4-FFF2-40B4-BE49-F238E27FC236}">
                <a16:creationId xmlns="" xmlns:a16="http://schemas.microsoft.com/office/drawing/2014/main" id="{998AE021-1F14-4D11-8A44-A15E73103C9C}"/>
              </a:ext>
            </a:extLst>
          </p:cNvPr>
          <p:cNvPicPr>
            <a:picLocks noChangeAspect="1" noChangeArrowheads="1"/>
          </p:cNvPicPr>
          <p:nvPr/>
        </p:nvPicPr>
        <p:blipFill>
          <a:blip r:embed="rId3" cstate="print"/>
          <a:srcRect/>
          <a:stretch>
            <a:fillRect/>
          </a:stretch>
        </p:blipFill>
        <p:spPr bwMode="white">
          <a:xfrm>
            <a:off x="673100" y="1237139"/>
            <a:ext cx="8013700" cy="3057965"/>
          </a:xfrm>
          <a:prstGeom prst="rect">
            <a:avLst/>
          </a:prstGeom>
          <a:noFill/>
          <a:ln/>
        </p:spPr>
      </p:pic>
      <p:sp>
        <p:nvSpPr>
          <p:cNvPr id="16" name="Line 8">
            <a:extLst>
              <a:ext uri="{FF2B5EF4-FFF2-40B4-BE49-F238E27FC236}">
                <a16:creationId xmlns="" xmlns:a16="http://schemas.microsoft.com/office/drawing/2014/main" id="{7F883005-B448-4E7B-B9BF-8E428B089FDB}"/>
              </a:ext>
            </a:extLst>
          </p:cNvPr>
          <p:cNvSpPr>
            <a:spLocks noChangeShapeType="1"/>
          </p:cNvSpPr>
          <p:nvPr/>
        </p:nvSpPr>
        <p:spPr bwMode="white">
          <a:xfrm>
            <a:off x="4528557" y="1021239"/>
            <a:ext cx="178671" cy="616010"/>
          </a:xfrm>
          <a:prstGeom prst="line">
            <a:avLst/>
          </a:prstGeom>
          <a:noFill/>
          <a:ln w="38100">
            <a:solidFill>
              <a:schemeClr val="accent2"/>
            </a:solidFill>
            <a:round/>
            <a:headEnd/>
            <a:tailEnd type="triangle" w="med" len="med"/>
          </a:ln>
          <a:effectLst/>
        </p:spPr>
        <p:txBody>
          <a:bodyPr wrap="none" anchor="ctr"/>
          <a:lstStyle/>
          <a:p>
            <a:endParaRPr lang="en-GB"/>
          </a:p>
        </p:txBody>
      </p:sp>
      <p:sp>
        <p:nvSpPr>
          <p:cNvPr id="17" name="Line 9">
            <a:extLst>
              <a:ext uri="{FF2B5EF4-FFF2-40B4-BE49-F238E27FC236}">
                <a16:creationId xmlns="" xmlns:a16="http://schemas.microsoft.com/office/drawing/2014/main" id="{004C6373-BB55-46A5-9CBD-3E71161EA3D0}"/>
              </a:ext>
            </a:extLst>
          </p:cNvPr>
          <p:cNvSpPr>
            <a:spLocks noChangeShapeType="1"/>
          </p:cNvSpPr>
          <p:nvPr/>
        </p:nvSpPr>
        <p:spPr bwMode="white">
          <a:xfrm flipH="1">
            <a:off x="3088694" y="1021239"/>
            <a:ext cx="1439863" cy="576262"/>
          </a:xfrm>
          <a:prstGeom prst="line">
            <a:avLst/>
          </a:prstGeom>
          <a:noFill/>
          <a:ln w="38100">
            <a:solidFill>
              <a:schemeClr val="accent2"/>
            </a:solidFill>
            <a:round/>
            <a:headEnd/>
            <a:tailEnd type="triangle" w="med" len="med"/>
          </a:ln>
          <a:effectLst/>
        </p:spPr>
        <p:txBody>
          <a:bodyPr wrap="none" anchor="ctr"/>
          <a:lstStyle/>
          <a:p>
            <a:endParaRPr lang="en-GB"/>
          </a:p>
        </p:txBody>
      </p:sp>
      <p:sp>
        <p:nvSpPr>
          <p:cNvPr id="18" name="Line 10">
            <a:extLst>
              <a:ext uri="{FF2B5EF4-FFF2-40B4-BE49-F238E27FC236}">
                <a16:creationId xmlns="" xmlns:a16="http://schemas.microsoft.com/office/drawing/2014/main" id="{6B9BFFA9-138B-49BE-ACB6-1B81D3320F7B}"/>
              </a:ext>
            </a:extLst>
          </p:cNvPr>
          <p:cNvSpPr>
            <a:spLocks noChangeShapeType="1"/>
          </p:cNvSpPr>
          <p:nvPr/>
        </p:nvSpPr>
        <p:spPr bwMode="white">
          <a:xfrm>
            <a:off x="4528557" y="1021239"/>
            <a:ext cx="1871662" cy="647700"/>
          </a:xfrm>
          <a:prstGeom prst="line">
            <a:avLst/>
          </a:prstGeom>
          <a:noFill/>
          <a:ln w="38100">
            <a:solidFill>
              <a:schemeClr val="accent2"/>
            </a:solidFill>
            <a:round/>
            <a:headEnd/>
            <a:tailEnd type="triangle" w="med" len="med"/>
          </a:ln>
          <a:effectLst/>
        </p:spPr>
        <p:txBody>
          <a:bodyPr wrap="none" anchor="ctr"/>
          <a:lstStyle/>
          <a:p>
            <a:endParaRPr lang="en-GB"/>
          </a:p>
        </p:txBody>
      </p:sp>
      <p:sp>
        <p:nvSpPr>
          <p:cNvPr id="19" name="Rectangle 11">
            <a:extLst>
              <a:ext uri="{FF2B5EF4-FFF2-40B4-BE49-F238E27FC236}">
                <a16:creationId xmlns="" xmlns:a16="http://schemas.microsoft.com/office/drawing/2014/main" id="{781629E1-7073-49EC-96DE-5BE98986DC4A}"/>
              </a:ext>
            </a:extLst>
          </p:cNvPr>
          <p:cNvSpPr>
            <a:spLocks noChangeArrowheads="1"/>
          </p:cNvSpPr>
          <p:nvPr/>
        </p:nvSpPr>
        <p:spPr bwMode="white">
          <a:xfrm>
            <a:off x="2239168" y="2937351"/>
            <a:ext cx="4665663" cy="228600"/>
          </a:xfrm>
          <a:prstGeom prst="rect">
            <a:avLst/>
          </a:prstGeom>
          <a:solidFill>
            <a:srgbClr val="FF9933"/>
          </a:solidFill>
          <a:ln w="9525" algn="ctr">
            <a:solidFill>
              <a:srgbClr val="000066"/>
            </a:solidFill>
            <a:miter lim="800000"/>
            <a:headEnd/>
            <a:tailEnd/>
          </a:ln>
          <a:effectLst/>
        </p:spPr>
        <p:txBody>
          <a:bodyPr wrap="none" anchor="ctr"/>
          <a:lstStyle/>
          <a:p>
            <a:r>
              <a:rPr lang="en-GB" sz="1400" b="0">
                <a:solidFill>
                  <a:schemeClr val="bg1"/>
                </a:solidFill>
              </a:rPr>
              <a:t>9m</a:t>
            </a:r>
            <a:endParaRPr lang="en-GB" sz="1800" b="0">
              <a:solidFill>
                <a:schemeClr val="tx1"/>
              </a:solidFill>
            </a:endParaRPr>
          </a:p>
        </p:txBody>
      </p:sp>
      <p:sp>
        <p:nvSpPr>
          <p:cNvPr id="20" name="Text Box 12">
            <a:extLst>
              <a:ext uri="{FF2B5EF4-FFF2-40B4-BE49-F238E27FC236}">
                <a16:creationId xmlns="" xmlns:a16="http://schemas.microsoft.com/office/drawing/2014/main" id="{804068FE-959C-42CC-9128-A3E5EA46654C}"/>
              </a:ext>
            </a:extLst>
          </p:cNvPr>
          <p:cNvSpPr txBox="1">
            <a:spLocks noChangeArrowheads="1"/>
          </p:cNvSpPr>
          <p:nvPr/>
        </p:nvSpPr>
        <p:spPr bwMode="auto">
          <a:xfrm>
            <a:off x="3155324" y="4555468"/>
            <a:ext cx="2851766" cy="406400"/>
          </a:xfrm>
          <a:prstGeom prst="rect">
            <a:avLst/>
          </a:prstGeom>
          <a:noFill/>
          <a:ln w="9525">
            <a:solidFill>
              <a:schemeClr val="tx1"/>
            </a:solidFill>
            <a:miter lim="800000"/>
            <a:headEnd/>
            <a:tailEnd/>
          </a:ln>
          <a:effectLst/>
        </p:spPr>
        <p:txBody>
          <a:bodyPr wrap="square">
            <a:spAutoFit/>
          </a:bodyPr>
          <a:lstStyle/>
          <a:p>
            <a:pPr algn="ctr"/>
            <a:r>
              <a:rPr lang="en-GB" sz="2000" b="0" dirty="0">
                <a:solidFill>
                  <a:schemeClr val="tx1"/>
                </a:solidFill>
                <a:latin typeface="Arial Narrow" panose="020B0606020202030204" pitchFamily="34" charset="0"/>
              </a:rPr>
              <a:t>Centre of Gravity</a:t>
            </a:r>
            <a:endParaRPr lang="en-GB" sz="1800" b="0" dirty="0">
              <a:solidFill>
                <a:schemeClr val="tx1"/>
              </a:solidFill>
              <a:latin typeface="Arial Narrow" panose="020B0606020202030204" pitchFamily="34" charset="0"/>
            </a:endParaRPr>
          </a:p>
        </p:txBody>
      </p:sp>
      <p:sp>
        <p:nvSpPr>
          <p:cNvPr id="21" name="Line 13">
            <a:extLst>
              <a:ext uri="{FF2B5EF4-FFF2-40B4-BE49-F238E27FC236}">
                <a16:creationId xmlns="" xmlns:a16="http://schemas.microsoft.com/office/drawing/2014/main" id="{842D4AC0-DA39-4844-AF63-6CC399095C87}"/>
              </a:ext>
            </a:extLst>
          </p:cNvPr>
          <p:cNvSpPr>
            <a:spLocks noChangeShapeType="1"/>
          </p:cNvSpPr>
          <p:nvPr/>
        </p:nvSpPr>
        <p:spPr bwMode="auto">
          <a:xfrm flipV="1">
            <a:off x="4530715" y="3907768"/>
            <a:ext cx="0" cy="647700"/>
          </a:xfrm>
          <a:prstGeom prst="line">
            <a:avLst/>
          </a:prstGeom>
          <a:noFill/>
          <a:ln w="28575">
            <a:solidFill>
              <a:schemeClr val="tx1"/>
            </a:solidFill>
            <a:round/>
            <a:headEnd/>
            <a:tailEnd type="triangle" w="med" len="med"/>
          </a:ln>
          <a:effectLst/>
        </p:spPr>
        <p:txBody>
          <a:bodyPr/>
          <a:lstStyle/>
          <a:p>
            <a:endParaRPr lang="en-GB"/>
          </a:p>
        </p:txBody>
      </p:sp>
    </p:spTree>
    <p:extLst>
      <p:ext uri="{BB962C8B-B14F-4D97-AF65-F5344CB8AC3E}">
        <p14:creationId xmlns:p14="http://schemas.microsoft.com/office/powerpoint/2010/main" val="1990529431"/>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a:extLst>
              <a:ext uri="{FF2B5EF4-FFF2-40B4-BE49-F238E27FC236}">
                <a16:creationId xmlns="" xmlns:a16="http://schemas.microsoft.com/office/drawing/2014/main" id="{28A1FECE-D51C-4D31-84EF-20B254294F34}"/>
              </a:ext>
            </a:extLst>
          </p:cNvPr>
          <p:cNvSpPr txBox="1">
            <a:spLocks noGrp="1" noChangeArrowheads="1"/>
          </p:cNvSpPr>
          <p:nvPr>
            <p:ph type="title"/>
          </p:nvPr>
        </p:nvSpPr>
        <p:spPr bwMode="auto">
          <a:xfrm>
            <a:off x="1768475" y="282575"/>
            <a:ext cx="6918325" cy="338554"/>
          </a:xfrm>
          <a:prstGeom prst="rect">
            <a:avLst/>
          </a:prstGeom>
          <a:noFill/>
          <a:ln w="9525">
            <a:noFill/>
            <a:miter lim="800000"/>
            <a:headEnd/>
            <a:tailEnd/>
          </a:ln>
          <a:effectLst/>
        </p:spPr>
        <p:txBody>
          <a:bodyPr wrap="square">
            <a:spAutoFit/>
          </a:bodyPr>
          <a:lstStyle/>
          <a:p>
            <a:pPr algn="l">
              <a:spcBef>
                <a:spcPct val="50000"/>
              </a:spcBef>
            </a:pPr>
            <a:r>
              <a:rPr lang="en-GB" sz="2200" b="1" dirty="0">
                <a:solidFill>
                  <a:srgbClr val="C00000"/>
                </a:solidFill>
                <a:latin typeface="Arial Narrow" panose="020B0606020202030204" pitchFamily="34" charset="0"/>
              </a:rPr>
              <a:t>Axle Weights – Part Length Loads – 24 ton</a:t>
            </a:r>
          </a:p>
        </p:txBody>
      </p:sp>
      <p:sp>
        <p:nvSpPr>
          <p:cNvPr id="7" name="Text Box 7">
            <a:extLst>
              <a:ext uri="{FF2B5EF4-FFF2-40B4-BE49-F238E27FC236}">
                <a16:creationId xmlns="" xmlns:a16="http://schemas.microsoft.com/office/drawing/2014/main" id="{DF764844-CC24-4B99-8CEE-CABED8586E72}"/>
              </a:ext>
            </a:extLst>
          </p:cNvPr>
          <p:cNvSpPr txBox="1">
            <a:spLocks noChangeArrowheads="1"/>
          </p:cNvSpPr>
          <p:nvPr/>
        </p:nvSpPr>
        <p:spPr bwMode="white">
          <a:xfrm>
            <a:off x="3423895" y="621129"/>
            <a:ext cx="2300630" cy="400110"/>
          </a:xfrm>
          <a:prstGeom prst="rect">
            <a:avLst/>
          </a:prstGeom>
          <a:noFill/>
          <a:ln w="9525" algn="ctr">
            <a:solidFill>
              <a:srgbClr val="333399"/>
            </a:solidFill>
            <a:miter lim="800000"/>
            <a:headEnd/>
            <a:tailEnd/>
          </a:ln>
          <a:effec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2000" b="0" i="0" u="none" strike="noStrike" kern="0" cap="none" spc="0" normalizeH="0" baseline="0" noProof="0" dirty="0">
                <a:ln>
                  <a:noFill/>
                </a:ln>
                <a:solidFill>
                  <a:srgbClr val="000066"/>
                </a:solidFill>
                <a:effectLst/>
                <a:uLnTx/>
                <a:uFillTx/>
                <a:latin typeface="Arial Narrow" panose="020B0606020202030204" pitchFamily="34" charset="0"/>
              </a:rPr>
              <a:t>Trailer’s Roof supports</a:t>
            </a:r>
            <a:endParaRPr kumimoji="0" lang="en-GB" sz="1800" b="0" i="0" u="none" strike="noStrike" kern="0" cap="none" spc="0" normalizeH="0" baseline="0" noProof="0" dirty="0">
              <a:ln>
                <a:noFill/>
              </a:ln>
              <a:solidFill>
                <a:srgbClr val="000000"/>
              </a:solidFill>
              <a:effectLst/>
              <a:uLnTx/>
              <a:uFillTx/>
              <a:latin typeface="Arial Narrow" panose="020B0606020202030204" pitchFamily="34" charset="0"/>
            </a:endParaRPr>
          </a:p>
        </p:txBody>
      </p:sp>
      <p:pic>
        <p:nvPicPr>
          <p:cNvPr id="8" name="Picture 6">
            <a:extLst>
              <a:ext uri="{FF2B5EF4-FFF2-40B4-BE49-F238E27FC236}">
                <a16:creationId xmlns="" xmlns:a16="http://schemas.microsoft.com/office/drawing/2014/main" id="{94160E72-262D-433B-B566-26BFB04E70C7}"/>
              </a:ext>
            </a:extLst>
          </p:cNvPr>
          <p:cNvPicPr>
            <a:picLocks noChangeAspect="1" noChangeArrowheads="1"/>
          </p:cNvPicPr>
          <p:nvPr/>
        </p:nvPicPr>
        <p:blipFill>
          <a:blip r:embed="rId3" cstate="print"/>
          <a:srcRect/>
          <a:stretch>
            <a:fillRect/>
          </a:stretch>
        </p:blipFill>
        <p:spPr bwMode="white">
          <a:xfrm>
            <a:off x="673100" y="1252538"/>
            <a:ext cx="8013700" cy="2945975"/>
          </a:xfrm>
          <a:prstGeom prst="rect">
            <a:avLst/>
          </a:prstGeom>
          <a:noFill/>
          <a:ln w="9525">
            <a:noFill/>
            <a:miter lim="800000"/>
            <a:headEnd/>
            <a:tailEnd/>
          </a:ln>
        </p:spPr>
      </p:pic>
      <p:sp>
        <p:nvSpPr>
          <p:cNvPr id="9" name="Line 8">
            <a:extLst>
              <a:ext uri="{FF2B5EF4-FFF2-40B4-BE49-F238E27FC236}">
                <a16:creationId xmlns="" xmlns:a16="http://schemas.microsoft.com/office/drawing/2014/main" id="{20FEA926-D6D5-4CC4-888F-8C0B90A9EABC}"/>
              </a:ext>
            </a:extLst>
          </p:cNvPr>
          <p:cNvSpPr>
            <a:spLocks noChangeShapeType="1"/>
          </p:cNvSpPr>
          <p:nvPr/>
        </p:nvSpPr>
        <p:spPr bwMode="white">
          <a:xfrm>
            <a:off x="4418014" y="1036638"/>
            <a:ext cx="231260" cy="647700"/>
          </a:xfrm>
          <a:prstGeom prst="line">
            <a:avLst/>
          </a:prstGeom>
          <a:noFill/>
          <a:ln w="38100">
            <a:solidFill>
              <a:srgbClr val="333399"/>
            </a:solidFill>
            <a:round/>
            <a:headEnd/>
            <a:tailEnd type="triangle" w="med" len="me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Arial" charset="0"/>
            </a:endParaRPr>
          </a:p>
        </p:txBody>
      </p:sp>
      <p:sp>
        <p:nvSpPr>
          <p:cNvPr id="10" name="Line 9">
            <a:extLst>
              <a:ext uri="{FF2B5EF4-FFF2-40B4-BE49-F238E27FC236}">
                <a16:creationId xmlns="" xmlns:a16="http://schemas.microsoft.com/office/drawing/2014/main" id="{42740303-AE27-498E-984F-4AE66F1DEBE9}"/>
              </a:ext>
            </a:extLst>
          </p:cNvPr>
          <p:cNvSpPr>
            <a:spLocks noChangeShapeType="1"/>
          </p:cNvSpPr>
          <p:nvPr/>
        </p:nvSpPr>
        <p:spPr bwMode="white">
          <a:xfrm flipH="1">
            <a:off x="2978149" y="1058709"/>
            <a:ext cx="1439863" cy="576262"/>
          </a:xfrm>
          <a:prstGeom prst="line">
            <a:avLst/>
          </a:prstGeom>
          <a:noFill/>
          <a:ln w="38100">
            <a:solidFill>
              <a:srgbClr val="333399"/>
            </a:solidFill>
            <a:round/>
            <a:headEnd/>
            <a:tailEnd type="triangle" w="med" len="me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Arial" charset="0"/>
            </a:endParaRPr>
          </a:p>
        </p:txBody>
      </p:sp>
      <p:sp>
        <p:nvSpPr>
          <p:cNvPr id="11" name="Line 10">
            <a:extLst>
              <a:ext uri="{FF2B5EF4-FFF2-40B4-BE49-F238E27FC236}">
                <a16:creationId xmlns="" xmlns:a16="http://schemas.microsoft.com/office/drawing/2014/main" id="{9F807F0F-7C9C-4251-A024-303BA96D28F7}"/>
              </a:ext>
            </a:extLst>
          </p:cNvPr>
          <p:cNvSpPr>
            <a:spLocks noChangeShapeType="1"/>
          </p:cNvSpPr>
          <p:nvPr/>
        </p:nvSpPr>
        <p:spPr bwMode="white">
          <a:xfrm>
            <a:off x="4418013" y="1036638"/>
            <a:ext cx="1871662" cy="647700"/>
          </a:xfrm>
          <a:prstGeom prst="line">
            <a:avLst/>
          </a:prstGeom>
          <a:noFill/>
          <a:ln w="38100">
            <a:solidFill>
              <a:srgbClr val="333399"/>
            </a:solidFill>
            <a:round/>
            <a:headEnd/>
            <a:tailEnd type="triangle" w="med" len="me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Arial" charset="0"/>
            </a:endParaRPr>
          </a:p>
        </p:txBody>
      </p:sp>
      <p:sp>
        <p:nvSpPr>
          <p:cNvPr id="12" name="Rectangle 11">
            <a:extLst>
              <a:ext uri="{FF2B5EF4-FFF2-40B4-BE49-F238E27FC236}">
                <a16:creationId xmlns="" xmlns:a16="http://schemas.microsoft.com/office/drawing/2014/main" id="{EB24B316-3646-4875-B661-7B754D1C42A5}"/>
              </a:ext>
            </a:extLst>
          </p:cNvPr>
          <p:cNvSpPr>
            <a:spLocks noChangeArrowheads="1"/>
          </p:cNvSpPr>
          <p:nvPr/>
        </p:nvSpPr>
        <p:spPr bwMode="white">
          <a:xfrm>
            <a:off x="2762250" y="2920992"/>
            <a:ext cx="3527425" cy="214312"/>
          </a:xfrm>
          <a:prstGeom prst="rect">
            <a:avLst/>
          </a:prstGeom>
          <a:solidFill>
            <a:srgbClr val="FF66CC"/>
          </a:solidFill>
          <a:ln w="9525" algn="ctr">
            <a:solidFill>
              <a:srgbClr val="000066"/>
            </a:solidFill>
            <a:miter lim="800000"/>
            <a:headEnd/>
            <a:tailEnd/>
          </a:ln>
          <a:effectLst/>
        </p:spPr>
        <p:txBody>
          <a:bodyPr wrap="none" anchor="ctr"/>
          <a:lstStyle/>
          <a:p>
            <a:pPr defTabSz="914400" fontAlgn="base">
              <a:spcBef>
                <a:spcPct val="0"/>
              </a:spcBef>
              <a:spcAft>
                <a:spcPct val="0"/>
              </a:spcAft>
            </a:pPr>
            <a:r>
              <a:rPr lang="en-GB" sz="1400">
                <a:solidFill>
                  <a:srgbClr val="FFFFFF"/>
                </a:solidFill>
                <a:latin typeface="Arial" charset="0"/>
              </a:rPr>
              <a:t>7m</a:t>
            </a:r>
            <a:endParaRPr lang="en-GB">
              <a:solidFill>
                <a:srgbClr val="000000"/>
              </a:solidFill>
              <a:latin typeface="Arial" charset="0"/>
            </a:endParaRPr>
          </a:p>
        </p:txBody>
      </p:sp>
      <p:sp>
        <p:nvSpPr>
          <p:cNvPr id="13" name="Text Box 12">
            <a:extLst>
              <a:ext uri="{FF2B5EF4-FFF2-40B4-BE49-F238E27FC236}">
                <a16:creationId xmlns="" xmlns:a16="http://schemas.microsoft.com/office/drawing/2014/main" id="{E52F2F1E-8A5D-4B40-85C9-A3322D6EC401}"/>
              </a:ext>
            </a:extLst>
          </p:cNvPr>
          <p:cNvSpPr txBox="1">
            <a:spLocks noChangeArrowheads="1"/>
          </p:cNvSpPr>
          <p:nvPr/>
        </p:nvSpPr>
        <p:spPr bwMode="auto">
          <a:xfrm>
            <a:off x="3201521" y="4636246"/>
            <a:ext cx="2434102" cy="406400"/>
          </a:xfrm>
          <a:prstGeom prst="rect">
            <a:avLst/>
          </a:prstGeom>
          <a:noFill/>
          <a:ln w="9525">
            <a:solidFill>
              <a:srgbClr val="000000"/>
            </a:solidFill>
            <a:miter lim="800000"/>
            <a:headEnd/>
            <a:tailEnd/>
          </a:ln>
          <a:effectLst/>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Arial Narrow" panose="020B0606020202030204" pitchFamily="34" charset="0"/>
              </a:rPr>
              <a:t>Centre of Gravity</a:t>
            </a:r>
            <a:endParaRPr kumimoji="0" lang="en-GB" sz="1800" b="0" i="0" u="none" strike="noStrike" kern="0" cap="none" spc="0" normalizeH="0" baseline="0" noProof="0" dirty="0">
              <a:ln>
                <a:noFill/>
              </a:ln>
              <a:solidFill>
                <a:srgbClr val="000000"/>
              </a:solidFill>
              <a:effectLst/>
              <a:uLnTx/>
              <a:uFillTx/>
              <a:latin typeface="Arial Narrow" panose="020B0606020202030204" pitchFamily="34" charset="0"/>
            </a:endParaRPr>
          </a:p>
        </p:txBody>
      </p:sp>
      <p:sp>
        <p:nvSpPr>
          <p:cNvPr id="14" name="Line 13">
            <a:extLst>
              <a:ext uri="{FF2B5EF4-FFF2-40B4-BE49-F238E27FC236}">
                <a16:creationId xmlns="" xmlns:a16="http://schemas.microsoft.com/office/drawing/2014/main" id="{035C0CC7-6F03-450E-993E-F392757023CE}"/>
              </a:ext>
            </a:extLst>
          </p:cNvPr>
          <p:cNvSpPr>
            <a:spLocks noChangeShapeType="1"/>
          </p:cNvSpPr>
          <p:nvPr/>
        </p:nvSpPr>
        <p:spPr bwMode="auto">
          <a:xfrm flipV="1">
            <a:off x="4418572" y="4198513"/>
            <a:ext cx="0" cy="437733"/>
          </a:xfrm>
          <a:prstGeom prst="line">
            <a:avLst/>
          </a:prstGeom>
          <a:noFill/>
          <a:ln w="28575">
            <a:solidFill>
              <a:srgbClr val="000000"/>
            </a:solidFill>
            <a:round/>
            <a:headEnd/>
            <a:tailEnd type="triangl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573573916"/>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a:extLst>
              <a:ext uri="{FF2B5EF4-FFF2-40B4-BE49-F238E27FC236}">
                <a16:creationId xmlns="" xmlns:a16="http://schemas.microsoft.com/office/drawing/2014/main" id="{FAD2297F-1D36-40A8-830D-AB4D800FB860}"/>
              </a:ext>
            </a:extLst>
          </p:cNvPr>
          <p:cNvSpPr txBox="1">
            <a:spLocks noGrp="1" noChangeArrowheads="1"/>
          </p:cNvSpPr>
          <p:nvPr>
            <p:ph type="title"/>
          </p:nvPr>
        </p:nvSpPr>
        <p:spPr bwMode="auto">
          <a:xfrm>
            <a:off x="1768475" y="282575"/>
            <a:ext cx="6918325" cy="338554"/>
          </a:xfrm>
          <a:prstGeom prst="rect">
            <a:avLst/>
          </a:prstGeom>
          <a:noFill/>
          <a:ln w="9525">
            <a:noFill/>
            <a:miter lim="800000"/>
            <a:headEnd/>
            <a:tailEnd/>
          </a:ln>
          <a:effectLst/>
        </p:spPr>
        <p:txBody>
          <a:bodyPr wrap="square">
            <a:spAutoFit/>
          </a:bodyPr>
          <a:lstStyle/>
          <a:p>
            <a:pPr algn="l">
              <a:spcBef>
                <a:spcPct val="50000"/>
              </a:spcBef>
            </a:pPr>
            <a:r>
              <a:rPr lang="en-GB" sz="2200" b="1" dirty="0">
                <a:solidFill>
                  <a:srgbClr val="C00000"/>
                </a:solidFill>
                <a:latin typeface="Arial Narrow" panose="020B0606020202030204" pitchFamily="34" charset="0"/>
              </a:rPr>
              <a:t>Axle Weights – Part Length Loads – 24 ton</a:t>
            </a:r>
          </a:p>
        </p:txBody>
      </p:sp>
      <p:sp>
        <p:nvSpPr>
          <p:cNvPr id="7" name="Text Box 7">
            <a:extLst>
              <a:ext uri="{FF2B5EF4-FFF2-40B4-BE49-F238E27FC236}">
                <a16:creationId xmlns="" xmlns:a16="http://schemas.microsoft.com/office/drawing/2014/main" id="{405B791A-C00C-4E3E-911D-189375A9EDB6}"/>
              </a:ext>
            </a:extLst>
          </p:cNvPr>
          <p:cNvSpPr txBox="1">
            <a:spLocks noChangeArrowheads="1"/>
          </p:cNvSpPr>
          <p:nvPr/>
        </p:nvSpPr>
        <p:spPr bwMode="white">
          <a:xfrm>
            <a:off x="3421685" y="664320"/>
            <a:ext cx="2300630" cy="400110"/>
          </a:xfrm>
          <a:prstGeom prst="rect">
            <a:avLst/>
          </a:prstGeom>
          <a:noFill/>
          <a:ln w="9525" algn="ctr">
            <a:solidFill>
              <a:srgbClr val="333399"/>
            </a:solidFill>
            <a:miter lim="800000"/>
            <a:headEnd/>
            <a:tailEnd/>
          </a:ln>
          <a:effectLst/>
        </p:spPr>
        <p:txBody>
          <a:bodyPr wrap="none">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en-GB" sz="2000" b="0" i="0" u="none" strike="noStrike" kern="0" cap="none" spc="0" normalizeH="0" baseline="0" noProof="0" dirty="0">
                <a:ln>
                  <a:noFill/>
                </a:ln>
                <a:solidFill>
                  <a:srgbClr val="000066"/>
                </a:solidFill>
                <a:effectLst/>
                <a:uLnTx/>
                <a:uFillTx/>
                <a:latin typeface="Arial Narrow" panose="020B0606020202030204" pitchFamily="34" charset="0"/>
              </a:rPr>
              <a:t>Trailer’s Roof supports</a:t>
            </a:r>
            <a:endParaRPr kumimoji="0" lang="en-GB" sz="1800" b="0" i="0" u="none" strike="noStrike" kern="0" cap="none" spc="0" normalizeH="0" baseline="0" noProof="0" dirty="0">
              <a:ln>
                <a:noFill/>
              </a:ln>
              <a:solidFill>
                <a:srgbClr val="000000"/>
              </a:solidFill>
              <a:effectLst/>
              <a:uLnTx/>
              <a:uFillTx/>
              <a:latin typeface="Arial Narrow" panose="020B0606020202030204" pitchFamily="34" charset="0"/>
            </a:endParaRPr>
          </a:p>
        </p:txBody>
      </p:sp>
      <p:pic>
        <p:nvPicPr>
          <p:cNvPr id="8" name="Picture 6">
            <a:extLst>
              <a:ext uri="{FF2B5EF4-FFF2-40B4-BE49-F238E27FC236}">
                <a16:creationId xmlns="" xmlns:a16="http://schemas.microsoft.com/office/drawing/2014/main" id="{955EC65E-A4BA-4BF4-A131-30A339FEE8F7}"/>
              </a:ext>
            </a:extLst>
          </p:cNvPr>
          <p:cNvPicPr>
            <a:picLocks noChangeAspect="1" noChangeArrowheads="1"/>
          </p:cNvPicPr>
          <p:nvPr/>
        </p:nvPicPr>
        <p:blipFill>
          <a:blip r:embed="rId3" cstate="print"/>
          <a:srcRect/>
          <a:stretch>
            <a:fillRect/>
          </a:stretch>
        </p:blipFill>
        <p:spPr bwMode="white">
          <a:xfrm>
            <a:off x="673100" y="1280331"/>
            <a:ext cx="8013700" cy="2976138"/>
          </a:xfrm>
          <a:prstGeom prst="rect">
            <a:avLst/>
          </a:prstGeom>
          <a:noFill/>
          <a:ln w="9525">
            <a:noFill/>
            <a:miter lim="800000"/>
            <a:headEnd/>
            <a:tailEnd/>
          </a:ln>
        </p:spPr>
      </p:pic>
      <p:sp>
        <p:nvSpPr>
          <p:cNvPr id="9" name="Line 8">
            <a:extLst>
              <a:ext uri="{FF2B5EF4-FFF2-40B4-BE49-F238E27FC236}">
                <a16:creationId xmlns="" xmlns:a16="http://schemas.microsoft.com/office/drawing/2014/main" id="{4208A038-9598-425A-86EA-9EC2C8DC30B4}"/>
              </a:ext>
            </a:extLst>
          </p:cNvPr>
          <p:cNvSpPr>
            <a:spLocks noChangeShapeType="1"/>
          </p:cNvSpPr>
          <p:nvPr/>
        </p:nvSpPr>
        <p:spPr bwMode="white">
          <a:xfrm>
            <a:off x="4418013" y="1064430"/>
            <a:ext cx="287337" cy="576262"/>
          </a:xfrm>
          <a:prstGeom prst="line">
            <a:avLst/>
          </a:prstGeom>
          <a:noFill/>
          <a:ln w="38100">
            <a:solidFill>
              <a:srgbClr val="333399"/>
            </a:solidFill>
            <a:round/>
            <a:headEnd/>
            <a:tailEnd type="triangle" w="med" len="me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Arial" charset="0"/>
            </a:endParaRPr>
          </a:p>
        </p:txBody>
      </p:sp>
      <p:sp>
        <p:nvSpPr>
          <p:cNvPr id="10" name="Line 9">
            <a:extLst>
              <a:ext uri="{FF2B5EF4-FFF2-40B4-BE49-F238E27FC236}">
                <a16:creationId xmlns="" xmlns:a16="http://schemas.microsoft.com/office/drawing/2014/main" id="{1376EBA0-0DE9-4299-93AB-64D8311A9D1D}"/>
              </a:ext>
            </a:extLst>
          </p:cNvPr>
          <p:cNvSpPr>
            <a:spLocks noChangeShapeType="1"/>
          </p:cNvSpPr>
          <p:nvPr/>
        </p:nvSpPr>
        <p:spPr bwMode="white">
          <a:xfrm flipH="1">
            <a:off x="2978150" y="1064430"/>
            <a:ext cx="1439863" cy="576262"/>
          </a:xfrm>
          <a:prstGeom prst="line">
            <a:avLst/>
          </a:prstGeom>
          <a:noFill/>
          <a:ln w="38100">
            <a:solidFill>
              <a:srgbClr val="333399"/>
            </a:solidFill>
            <a:round/>
            <a:headEnd/>
            <a:tailEnd type="triangle" w="med" len="me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Arial" charset="0"/>
            </a:endParaRPr>
          </a:p>
        </p:txBody>
      </p:sp>
      <p:sp>
        <p:nvSpPr>
          <p:cNvPr id="11" name="Line 10">
            <a:extLst>
              <a:ext uri="{FF2B5EF4-FFF2-40B4-BE49-F238E27FC236}">
                <a16:creationId xmlns="" xmlns:a16="http://schemas.microsoft.com/office/drawing/2014/main" id="{26630DE3-7DB1-44DD-9D78-43AFBCBAF44F}"/>
              </a:ext>
            </a:extLst>
          </p:cNvPr>
          <p:cNvSpPr>
            <a:spLocks noChangeShapeType="1"/>
          </p:cNvSpPr>
          <p:nvPr/>
        </p:nvSpPr>
        <p:spPr bwMode="white">
          <a:xfrm>
            <a:off x="4418013" y="1064430"/>
            <a:ext cx="1871662" cy="647700"/>
          </a:xfrm>
          <a:prstGeom prst="line">
            <a:avLst/>
          </a:prstGeom>
          <a:noFill/>
          <a:ln w="38100">
            <a:solidFill>
              <a:srgbClr val="333399"/>
            </a:solidFill>
            <a:round/>
            <a:headEnd/>
            <a:tailEnd type="triangle" w="med" len="me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Arial" charset="0"/>
            </a:endParaRPr>
          </a:p>
        </p:txBody>
      </p:sp>
      <p:sp>
        <p:nvSpPr>
          <p:cNvPr id="12" name="Rectangle 11">
            <a:extLst>
              <a:ext uri="{FF2B5EF4-FFF2-40B4-BE49-F238E27FC236}">
                <a16:creationId xmlns="" xmlns:a16="http://schemas.microsoft.com/office/drawing/2014/main" id="{36C56412-9D5C-400C-A4F1-6A452343A4A1}"/>
              </a:ext>
            </a:extLst>
          </p:cNvPr>
          <p:cNvSpPr>
            <a:spLocks noChangeArrowheads="1"/>
          </p:cNvSpPr>
          <p:nvPr/>
        </p:nvSpPr>
        <p:spPr bwMode="white">
          <a:xfrm>
            <a:off x="2869406" y="2935444"/>
            <a:ext cx="3097213" cy="223837"/>
          </a:xfrm>
          <a:prstGeom prst="rect">
            <a:avLst/>
          </a:prstGeom>
          <a:solidFill>
            <a:srgbClr val="3366FF"/>
          </a:solidFill>
          <a:ln w="9525" algn="ctr">
            <a:solidFill>
              <a:srgbClr val="000066"/>
            </a:solidFill>
            <a:miter lim="800000"/>
            <a:headEnd/>
            <a:tailEnd/>
          </a:ln>
          <a:effectLst/>
        </p:spPr>
        <p:txBody>
          <a:bodyPr wrap="none" anchor="ctr"/>
          <a:lstStyle/>
          <a:p>
            <a:pPr defTabSz="914400" fontAlgn="base">
              <a:spcBef>
                <a:spcPct val="0"/>
              </a:spcBef>
              <a:spcAft>
                <a:spcPct val="0"/>
              </a:spcAft>
            </a:pPr>
            <a:r>
              <a:rPr lang="en-GB" sz="1400">
                <a:solidFill>
                  <a:srgbClr val="FFFFFF"/>
                </a:solidFill>
                <a:latin typeface="Arial" charset="0"/>
              </a:rPr>
              <a:t>6m</a:t>
            </a:r>
            <a:endParaRPr lang="en-GB">
              <a:solidFill>
                <a:srgbClr val="000000"/>
              </a:solidFill>
              <a:latin typeface="Arial" charset="0"/>
            </a:endParaRPr>
          </a:p>
        </p:txBody>
      </p:sp>
      <p:sp>
        <p:nvSpPr>
          <p:cNvPr id="13" name="Text Box 12">
            <a:extLst>
              <a:ext uri="{FF2B5EF4-FFF2-40B4-BE49-F238E27FC236}">
                <a16:creationId xmlns="" xmlns:a16="http://schemas.microsoft.com/office/drawing/2014/main" id="{A44DA2BF-AFE7-46DC-A123-0D4596B439B8}"/>
              </a:ext>
            </a:extLst>
          </p:cNvPr>
          <p:cNvSpPr txBox="1">
            <a:spLocks noChangeArrowheads="1"/>
          </p:cNvSpPr>
          <p:nvPr/>
        </p:nvSpPr>
        <p:spPr bwMode="auto">
          <a:xfrm>
            <a:off x="3095625" y="4657725"/>
            <a:ext cx="2952750" cy="406400"/>
          </a:xfrm>
          <a:prstGeom prst="rect">
            <a:avLst/>
          </a:prstGeom>
          <a:noFill/>
          <a:ln w="9525">
            <a:solidFill>
              <a:srgbClr val="000000"/>
            </a:solidFill>
            <a:miter lim="800000"/>
            <a:headEnd/>
            <a:tailEnd/>
          </a:ln>
          <a:effectLst/>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Arial Narrow" panose="020B0606020202030204" pitchFamily="34" charset="0"/>
              </a:rPr>
              <a:t>Centre of Gravity</a:t>
            </a:r>
            <a:endParaRPr kumimoji="0" lang="en-GB" sz="1800" b="0" i="0" u="none" strike="noStrike" kern="0" cap="none" spc="0" normalizeH="0" baseline="0" noProof="0" dirty="0">
              <a:ln>
                <a:noFill/>
              </a:ln>
              <a:solidFill>
                <a:srgbClr val="000000"/>
              </a:solidFill>
              <a:effectLst/>
              <a:uLnTx/>
              <a:uFillTx/>
              <a:latin typeface="Arial Narrow" panose="020B0606020202030204" pitchFamily="34" charset="0"/>
            </a:endParaRPr>
          </a:p>
        </p:txBody>
      </p:sp>
      <p:sp>
        <p:nvSpPr>
          <p:cNvPr id="14" name="Line 13">
            <a:extLst>
              <a:ext uri="{FF2B5EF4-FFF2-40B4-BE49-F238E27FC236}">
                <a16:creationId xmlns="" xmlns:a16="http://schemas.microsoft.com/office/drawing/2014/main" id="{4CF1E28C-F380-4BAA-8A1B-A32CB5A7B059}"/>
              </a:ext>
            </a:extLst>
          </p:cNvPr>
          <p:cNvSpPr>
            <a:spLocks noChangeShapeType="1"/>
          </p:cNvSpPr>
          <p:nvPr/>
        </p:nvSpPr>
        <p:spPr bwMode="auto">
          <a:xfrm flipV="1">
            <a:off x="4418013" y="4195380"/>
            <a:ext cx="0" cy="462345"/>
          </a:xfrm>
          <a:prstGeom prst="line">
            <a:avLst/>
          </a:prstGeom>
          <a:noFill/>
          <a:ln w="28575">
            <a:solidFill>
              <a:srgbClr val="000000"/>
            </a:solidFill>
            <a:round/>
            <a:headEnd/>
            <a:tailEnd type="triangl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3166450680"/>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a:extLst>
              <a:ext uri="{FF2B5EF4-FFF2-40B4-BE49-F238E27FC236}">
                <a16:creationId xmlns="" xmlns:a16="http://schemas.microsoft.com/office/drawing/2014/main" id="{BA25D5EA-3417-4AA0-A404-4FCBA72EC518}"/>
              </a:ext>
            </a:extLst>
          </p:cNvPr>
          <p:cNvSpPr txBox="1">
            <a:spLocks noGrp="1" noChangeArrowheads="1"/>
          </p:cNvSpPr>
          <p:nvPr>
            <p:ph type="title"/>
          </p:nvPr>
        </p:nvSpPr>
        <p:spPr bwMode="auto">
          <a:xfrm>
            <a:off x="1768475" y="282575"/>
            <a:ext cx="6918325" cy="338554"/>
          </a:xfrm>
          <a:prstGeom prst="rect">
            <a:avLst/>
          </a:prstGeom>
          <a:noFill/>
          <a:ln w="9525">
            <a:noFill/>
            <a:miter lim="800000"/>
            <a:headEnd/>
            <a:tailEnd/>
          </a:ln>
          <a:effectLst/>
        </p:spPr>
        <p:txBody>
          <a:bodyPr wrap="square">
            <a:spAutoFit/>
          </a:bodyPr>
          <a:lstStyle/>
          <a:p>
            <a:pPr algn="l">
              <a:spcBef>
                <a:spcPct val="50000"/>
              </a:spcBef>
            </a:pPr>
            <a:r>
              <a:rPr lang="en-GB" sz="2200" b="1" dirty="0">
                <a:solidFill>
                  <a:srgbClr val="C00000"/>
                </a:solidFill>
                <a:latin typeface="Arial Narrow" panose="020B0606020202030204" pitchFamily="34" charset="0"/>
              </a:rPr>
              <a:t>Axle Weights – Mixed Length Loads – 24 ton</a:t>
            </a:r>
          </a:p>
        </p:txBody>
      </p:sp>
      <p:sp>
        <p:nvSpPr>
          <p:cNvPr id="7" name="Text Box 9">
            <a:extLst>
              <a:ext uri="{FF2B5EF4-FFF2-40B4-BE49-F238E27FC236}">
                <a16:creationId xmlns="" xmlns:a16="http://schemas.microsoft.com/office/drawing/2014/main" id="{A0282827-2864-4501-BA50-7510341EE54C}"/>
              </a:ext>
            </a:extLst>
          </p:cNvPr>
          <p:cNvSpPr txBox="1">
            <a:spLocks noChangeArrowheads="1"/>
          </p:cNvSpPr>
          <p:nvPr/>
        </p:nvSpPr>
        <p:spPr bwMode="white">
          <a:xfrm>
            <a:off x="3421685" y="621129"/>
            <a:ext cx="2300630" cy="400110"/>
          </a:xfrm>
          <a:prstGeom prst="rect">
            <a:avLst/>
          </a:prstGeom>
          <a:noFill/>
          <a:ln w="9525" algn="ctr">
            <a:solidFill>
              <a:srgbClr val="333399"/>
            </a:solidFill>
            <a:miter lim="800000"/>
            <a:headEnd/>
            <a:tailEnd/>
          </a:ln>
          <a:effectLst/>
        </p:spPr>
        <p:txBody>
          <a:bodyPr wrap="none">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en-GB" sz="2000" b="0" i="0" u="none" strike="noStrike" kern="0" cap="none" spc="0" normalizeH="0" baseline="0" noProof="0" dirty="0">
                <a:ln>
                  <a:noFill/>
                </a:ln>
                <a:solidFill>
                  <a:srgbClr val="000066"/>
                </a:solidFill>
                <a:effectLst/>
                <a:uLnTx/>
                <a:uFillTx/>
                <a:latin typeface="Arial Narrow" panose="020B0606020202030204" pitchFamily="34" charset="0"/>
              </a:rPr>
              <a:t>Trailer’s Roof supports</a:t>
            </a:r>
            <a:endParaRPr kumimoji="0" lang="en-GB" sz="1800" b="0" i="0" u="none" strike="noStrike" kern="0" cap="none" spc="0" normalizeH="0" baseline="0" noProof="0" dirty="0">
              <a:ln>
                <a:noFill/>
              </a:ln>
              <a:solidFill>
                <a:srgbClr val="000000"/>
              </a:solidFill>
              <a:effectLst/>
              <a:uLnTx/>
              <a:uFillTx/>
              <a:latin typeface="Arial Narrow" panose="020B0606020202030204" pitchFamily="34" charset="0"/>
            </a:endParaRPr>
          </a:p>
        </p:txBody>
      </p:sp>
      <p:pic>
        <p:nvPicPr>
          <p:cNvPr id="8" name="Picture 7">
            <a:extLst>
              <a:ext uri="{FF2B5EF4-FFF2-40B4-BE49-F238E27FC236}">
                <a16:creationId xmlns="" xmlns:a16="http://schemas.microsoft.com/office/drawing/2014/main" id="{720C37B5-00A1-43BA-8DFD-8E5B4FC9FA7E}"/>
              </a:ext>
            </a:extLst>
          </p:cNvPr>
          <p:cNvPicPr>
            <a:picLocks noChangeAspect="1" noChangeArrowheads="1"/>
          </p:cNvPicPr>
          <p:nvPr/>
        </p:nvPicPr>
        <p:blipFill>
          <a:blip r:embed="rId3" cstate="print"/>
          <a:srcRect/>
          <a:stretch>
            <a:fillRect/>
          </a:stretch>
        </p:blipFill>
        <p:spPr bwMode="white">
          <a:xfrm>
            <a:off x="641350" y="1252538"/>
            <a:ext cx="8013700" cy="2991051"/>
          </a:xfrm>
          <a:prstGeom prst="rect">
            <a:avLst/>
          </a:prstGeom>
          <a:noFill/>
          <a:ln w="9525">
            <a:noFill/>
            <a:miter lim="800000"/>
            <a:headEnd/>
            <a:tailEnd/>
          </a:ln>
        </p:spPr>
      </p:pic>
      <p:sp>
        <p:nvSpPr>
          <p:cNvPr id="9" name="Line 10">
            <a:extLst>
              <a:ext uri="{FF2B5EF4-FFF2-40B4-BE49-F238E27FC236}">
                <a16:creationId xmlns="" xmlns:a16="http://schemas.microsoft.com/office/drawing/2014/main" id="{2D8E2B14-C1E2-457D-9756-7D0B828E7856}"/>
              </a:ext>
            </a:extLst>
          </p:cNvPr>
          <p:cNvSpPr>
            <a:spLocks noChangeShapeType="1"/>
          </p:cNvSpPr>
          <p:nvPr/>
        </p:nvSpPr>
        <p:spPr bwMode="white">
          <a:xfrm>
            <a:off x="4386263" y="1036638"/>
            <a:ext cx="287337" cy="576262"/>
          </a:xfrm>
          <a:prstGeom prst="line">
            <a:avLst/>
          </a:prstGeom>
          <a:noFill/>
          <a:ln w="38100">
            <a:solidFill>
              <a:srgbClr val="333399"/>
            </a:solidFill>
            <a:round/>
            <a:headEnd/>
            <a:tailEnd type="triangle" w="med" len="me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Arial" charset="0"/>
            </a:endParaRPr>
          </a:p>
        </p:txBody>
      </p:sp>
      <p:sp>
        <p:nvSpPr>
          <p:cNvPr id="10" name="Line 11">
            <a:extLst>
              <a:ext uri="{FF2B5EF4-FFF2-40B4-BE49-F238E27FC236}">
                <a16:creationId xmlns="" xmlns:a16="http://schemas.microsoft.com/office/drawing/2014/main" id="{B7D12AD8-E753-436B-A10C-5182EE09073E}"/>
              </a:ext>
            </a:extLst>
          </p:cNvPr>
          <p:cNvSpPr>
            <a:spLocks noChangeShapeType="1"/>
          </p:cNvSpPr>
          <p:nvPr/>
        </p:nvSpPr>
        <p:spPr bwMode="white">
          <a:xfrm flipH="1">
            <a:off x="2946400" y="1036638"/>
            <a:ext cx="1439863" cy="576262"/>
          </a:xfrm>
          <a:prstGeom prst="line">
            <a:avLst/>
          </a:prstGeom>
          <a:noFill/>
          <a:ln w="38100">
            <a:solidFill>
              <a:srgbClr val="333399"/>
            </a:solidFill>
            <a:round/>
            <a:headEnd/>
            <a:tailEnd type="triangle" w="med" len="me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Arial" charset="0"/>
            </a:endParaRPr>
          </a:p>
        </p:txBody>
      </p:sp>
      <p:sp>
        <p:nvSpPr>
          <p:cNvPr id="11" name="Line 12">
            <a:extLst>
              <a:ext uri="{FF2B5EF4-FFF2-40B4-BE49-F238E27FC236}">
                <a16:creationId xmlns="" xmlns:a16="http://schemas.microsoft.com/office/drawing/2014/main" id="{F100C0F9-8491-4277-8B2A-DBD71223FA15}"/>
              </a:ext>
            </a:extLst>
          </p:cNvPr>
          <p:cNvSpPr>
            <a:spLocks noChangeShapeType="1"/>
          </p:cNvSpPr>
          <p:nvPr/>
        </p:nvSpPr>
        <p:spPr bwMode="white">
          <a:xfrm>
            <a:off x="4386263" y="1036638"/>
            <a:ext cx="1871662" cy="647700"/>
          </a:xfrm>
          <a:prstGeom prst="line">
            <a:avLst/>
          </a:prstGeom>
          <a:noFill/>
          <a:ln w="38100">
            <a:solidFill>
              <a:srgbClr val="333399"/>
            </a:solidFill>
            <a:round/>
            <a:headEnd/>
            <a:tailEnd type="triangle" w="med" len="me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Arial" charset="0"/>
            </a:endParaRPr>
          </a:p>
        </p:txBody>
      </p:sp>
      <p:sp>
        <p:nvSpPr>
          <p:cNvPr id="12" name="Rectangle 13">
            <a:extLst>
              <a:ext uri="{FF2B5EF4-FFF2-40B4-BE49-F238E27FC236}">
                <a16:creationId xmlns="" xmlns:a16="http://schemas.microsoft.com/office/drawing/2014/main" id="{51315A7A-DD57-44CD-BB9A-899E030EDF25}"/>
              </a:ext>
            </a:extLst>
          </p:cNvPr>
          <p:cNvSpPr>
            <a:spLocks noChangeArrowheads="1"/>
          </p:cNvSpPr>
          <p:nvPr/>
        </p:nvSpPr>
        <p:spPr bwMode="white">
          <a:xfrm>
            <a:off x="2835275" y="2325688"/>
            <a:ext cx="3097213" cy="223837"/>
          </a:xfrm>
          <a:prstGeom prst="rect">
            <a:avLst/>
          </a:prstGeom>
          <a:solidFill>
            <a:srgbClr val="3366FF"/>
          </a:solidFill>
          <a:ln w="9525" algn="ctr">
            <a:solidFill>
              <a:srgbClr val="000066"/>
            </a:solidFill>
            <a:miter lim="800000"/>
            <a:headEnd/>
            <a:tailEnd/>
          </a:ln>
          <a:effectLst/>
        </p:spPr>
        <p:txBody>
          <a:bodyPr wrap="none" anchor="ctr"/>
          <a:lstStyle/>
          <a:p>
            <a:pPr defTabSz="914400" fontAlgn="base">
              <a:spcBef>
                <a:spcPct val="0"/>
              </a:spcBef>
              <a:spcAft>
                <a:spcPct val="0"/>
              </a:spcAft>
            </a:pPr>
            <a:r>
              <a:rPr lang="en-GB" sz="1400">
                <a:solidFill>
                  <a:srgbClr val="FFFFFF"/>
                </a:solidFill>
                <a:latin typeface="Arial" charset="0"/>
              </a:rPr>
              <a:t>6m</a:t>
            </a:r>
            <a:endParaRPr lang="en-GB">
              <a:solidFill>
                <a:srgbClr val="000000"/>
              </a:solidFill>
              <a:latin typeface="Arial" charset="0"/>
            </a:endParaRPr>
          </a:p>
        </p:txBody>
      </p:sp>
      <p:sp>
        <p:nvSpPr>
          <p:cNvPr id="13" name="Rectangle 14">
            <a:extLst>
              <a:ext uri="{FF2B5EF4-FFF2-40B4-BE49-F238E27FC236}">
                <a16:creationId xmlns="" xmlns:a16="http://schemas.microsoft.com/office/drawing/2014/main" id="{52BB7E33-2944-4D4D-9969-30BE6BCC1309}"/>
              </a:ext>
            </a:extLst>
          </p:cNvPr>
          <p:cNvSpPr>
            <a:spLocks noChangeArrowheads="1"/>
          </p:cNvSpPr>
          <p:nvPr/>
        </p:nvSpPr>
        <p:spPr bwMode="white">
          <a:xfrm>
            <a:off x="2073275" y="2752725"/>
            <a:ext cx="4665663" cy="228600"/>
          </a:xfrm>
          <a:prstGeom prst="rect">
            <a:avLst/>
          </a:prstGeom>
          <a:solidFill>
            <a:srgbClr val="FF9933"/>
          </a:solidFill>
          <a:ln w="9525" algn="ctr">
            <a:solidFill>
              <a:srgbClr val="000066"/>
            </a:solidFill>
            <a:miter lim="800000"/>
            <a:headEnd/>
            <a:tailEnd/>
          </a:ln>
          <a:effectLst/>
        </p:spPr>
        <p:txBody>
          <a:bodyPr wrap="none" anchor="ctr"/>
          <a:lstStyle/>
          <a:p>
            <a:pPr defTabSz="914400" fontAlgn="base">
              <a:spcBef>
                <a:spcPct val="0"/>
              </a:spcBef>
              <a:spcAft>
                <a:spcPct val="0"/>
              </a:spcAft>
            </a:pPr>
            <a:r>
              <a:rPr lang="en-GB" sz="1400">
                <a:solidFill>
                  <a:srgbClr val="FFFFFF"/>
                </a:solidFill>
                <a:latin typeface="Arial" charset="0"/>
              </a:rPr>
              <a:t>9m</a:t>
            </a:r>
            <a:endParaRPr lang="en-GB">
              <a:solidFill>
                <a:srgbClr val="000000"/>
              </a:solidFill>
              <a:latin typeface="Arial" charset="0"/>
            </a:endParaRPr>
          </a:p>
        </p:txBody>
      </p:sp>
      <p:sp>
        <p:nvSpPr>
          <p:cNvPr id="14" name="Rectangle 15">
            <a:extLst>
              <a:ext uri="{FF2B5EF4-FFF2-40B4-BE49-F238E27FC236}">
                <a16:creationId xmlns="" xmlns:a16="http://schemas.microsoft.com/office/drawing/2014/main" id="{FBD4EF42-1CFE-4FFE-9410-75B0BF328D1C}"/>
              </a:ext>
            </a:extLst>
          </p:cNvPr>
          <p:cNvSpPr>
            <a:spLocks noChangeArrowheads="1"/>
          </p:cNvSpPr>
          <p:nvPr/>
        </p:nvSpPr>
        <p:spPr bwMode="white">
          <a:xfrm>
            <a:off x="2622550" y="2549525"/>
            <a:ext cx="3527425" cy="214313"/>
          </a:xfrm>
          <a:prstGeom prst="rect">
            <a:avLst/>
          </a:prstGeom>
          <a:solidFill>
            <a:srgbClr val="FF66CC"/>
          </a:solidFill>
          <a:ln w="9525" algn="ctr">
            <a:solidFill>
              <a:srgbClr val="000066"/>
            </a:solidFill>
            <a:miter lim="800000"/>
            <a:headEnd/>
            <a:tailEnd/>
          </a:ln>
          <a:effectLst/>
        </p:spPr>
        <p:txBody>
          <a:bodyPr wrap="none" anchor="ctr"/>
          <a:lstStyle/>
          <a:p>
            <a:pPr defTabSz="914400" fontAlgn="base">
              <a:spcBef>
                <a:spcPct val="0"/>
              </a:spcBef>
              <a:spcAft>
                <a:spcPct val="0"/>
              </a:spcAft>
            </a:pPr>
            <a:r>
              <a:rPr lang="en-GB" sz="1400">
                <a:solidFill>
                  <a:srgbClr val="FFFFFF"/>
                </a:solidFill>
                <a:latin typeface="Arial" charset="0"/>
              </a:rPr>
              <a:t>7m</a:t>
            </a:r>
            <a:endParaRPr lang="en-GB">
              <a:solidFill>
                <a:srgbClr val="000000"/>
              </a:solidFill>
              <a:latin typeface="Arial" charset="0"/>
            </a:endParaRPr>
          </a:p>
        </p:txBody>
      </p:sp>
      <p:sp>
        <p:nvSpPr>
          <p:cNvPr id="15" name="Rectangle 16">
            <a:extLst>
              <a:ext uri="{FF2B5EF4-FFF2-40B4-BE49-F238E27FC236}">
                <a16:creationId xmlns="" xmlns:a16="http://schemas.microsoft.com/office/drawing/2014/main" id="{B55B1FA9-D57A-4C7C-90D2-B33BFB8BC7DA}"/>
              </a:ext>
            </a:extLst>
          </p:cNvPr>
          <p:cNvSpPr>
            <a:spLocks noChangeArrowheads="1"/>
          </p:cNvSpPr>
          <p:nvPr/>
        </p:nvSpPr>
        <p:spPr bwMode="white">
          <a:xfrm>
            <a:off x="1433512" y="2980748"/>
            <a:ext cx="6192838" cy="215900"/>
          </a:xfrm>
          <a:prstGeom prst="rect">
            <a:avLst/>
          </a:prstGeom>
          <a:solidFill>
            <a:srgbClr val="00FF00"/>
          </a:solidFill>
          <a:ln w="9525" algn="ctr">
            <a:solidFill>
              <a:srgbClr val="000066"/>
            </a:solidFill>
            <a:miter lim="800000"/>
            <a:headEnd/>
            <a:tailEnd/>
          </a:ln>
          <a:effectLst/>
        </p:spPr>
        <p:txBody>
          <a:bodyPr wrap="none" anchor="ctr"/>
          <a:lstStyle/>
          <a:p>
            <a:pPr defTabSz="914400" fontAlgn="base">
              <a:spcBef>
                <a:spcPct val="0"/>
              </a:spcBef>
              <a:spcAft>
                <a:spcPct val="0"/>
              </a:spcAft>
            </a:pPr>
            <a:r>
              <a:rPr lang="en-GB" sz="1400">
                <a:solidFill>
                  <a:srgbClr val="FFFFFF"/>
                </a:solidFill>
                <a:latin typeface="Arial" charset="0"/>
              </a:rPr>
              <a:t>12m</a:t>
            </a:r>
            <a:endParaRPr lang="en-GB">
              <a:solidFill>
                <a:srgbClr val="000000"/>
              </a:solidFill>
              <a:latin typeface="Arial" charset="0"/>
            </a:endParaRPr>
          </a:p>
        </p:txBody>
      </p:sp>
      <p:sp>
        <p:nvSpPr>
          <p:cNvPr id="16" name="Text Box 17">
            <a:extLst>
              <a:ext uri="{FF2B5EF4-FFF2-40B4-BE49-F238E27FC236}">
                <a16:creationId xmlns="" xmlns:a16="http://schemas.microsoft.com/office/drawing/2014/main" id="{657BA7D3-10B6-4B94-9218-3738DF62AB13}"/>
              </a:ext>
            </a:extLst>
          </p:cNvPr>
          <p:cNvSpPr txBox="1">
            <a:spLocks noChangeArrowheads="1"/>
          </p:cNvSpPr>
          <p:nvPr/>
        </p:nvSpPr>
        <p:spPr bwMode="auto">
          <a:xfrm>
            <a:off x="2893219" y="4594203"/>
            <a:ext cx="2986088" cy="406400"/>
          </a:xfrm>
          <a:prstGeom prst="rect">
            <a:avLst/>
          </a:prstGeom>
          <a:noFill/>
          <a:ln w="9525">
            <a:solidFill>
              <a:srgbClr val="000000"/>
            </a:solidFill>
            <a:miter lim="800000"/>
            <a:headEnd/>
            <a:tailEnd/>
          </a:ln>
          <a:effectLst/>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Arial Narrow" panose="020B0606020202030204" pitchFamily="34" charset="0"/>
              </a:rPr>
              <a:t>Centre of Gravity</a:t>
            </a:r>
            <a:endParaRPr kumimoji="0" lang="en-GB" sz="1800" b="0" i="0" u="none" strike="noStrike" kern="0" cap="none" spc="0" normalizeH="0" baseline="0" noProof="0" dirty="0">
              <a:ln>
                <a:noFill/>
              </a:ln>
              <a:solidFill>
                <a:srgbClr val="000000"/>
              </a:solidFill>
              <a:effectLst/>
              <a:uLnTx/>
              <a:uFillTx/>
              <a:latin typeface="Arial Narrow" panose="020B0606020202030204" pitchFamily="34" charset="0"/>
            </a:endParaRPr>
          </a:p>
        </p:txBody>
      </p:sp>
      <p:sp>
        <p:nvSpPr>
          <p:cNvPr id="17" name="Line 18">
            <a:extLst>
              <a:ext uri="{FF2B5EF4-FFF2-40B4-BE49-F238E27FC236}">
                <a16:creationId xmlns="" xmlns:a16="http://schemas.microsoft.com/office/drawing/2014/main" id="{947BDDED-BFEE-4772-A5DF-6532A0BEA565}"/>
              </a:ext>
            </a:extLst>
          </p:cNvPr>
          <p:cNvSpPr>
            <a:spLocks noChangeShapeType="1"/>
          </p:cNvSpPr>
          <p:nvPr/>
        </p:nvSpPr>
        <p:spPr bwMode="auto">
          <a:xfrm flipV="1">
            <a:off x="4386263" y="4084638"/>
            <a:ext cx="0" cy="519559"/>
          </a:xfrm>
          <a:prstGeom prst="line">
            <a:avLst/>
          </a:prstGeom>
          <a:noFill/>
          <a:ln w="28575">
            <a:solidFill>
              <a:srgbClr val="000000"/>
            </a:solidFill>
            <a:round/>
            <a:headEnd/>
            <a:tailEnd type="triangl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3946163732"/>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a:extLst>
              <a:ext uri="{FF2B5EF4-FFF2-40B4-BE49-F238E27FC236}">
                <a16:creationId xmlns="" xmlns:a16="http://schemas.microsoft.com/office/drawing/2014/main" id="{2DC7E723-7FD5-4238-B8AC-A1FDB5D37EC3}"/>
              </a:ext>
            </a:extLst>
          </p:cNvPr>
          <p:cNvSpPr txBox="1">
            <a:spLocks noGrp="1" noChangeArrowheads="1"/>
          </p:cNvSpPr>
          <p:nvPr>
            <p:ph type="title"/>
          </p:nvPr>
        </p:nvSpPr>
        <p:spPr bwMode="auto">
          <a:xfrm>
            <a:off x="1768475" y="282575"/>
            <a:ext cx="6918325" cy="338554"/>
          </a:xfrm>
          <a:prstGeom prst="rect">
            <a:avLst/>
          </a:prstGeom>
          <a:noFill/>
          <a:ln w="9525">
            <a:noFill/>
            <a:miter lim="800000"/>
            <a:headEnd/>
            <a:tailEnd/>
          </a:ln>
          <a:effectLst/>
        </p:spPr>
        <p:txBody>
          <a:bodyPr wrap="square">
            <a:spAutoFit/>
          </a:bodyPr>
          <a:lstStyle/>
          <a:p>
            <a:pPr algn="l">
              <a:spcBef>
                <a:spcPct val="50000"/>
              </a:spcBef>
            </a:pPr>
            <a:r>
              <a:rPr lang="en-GB" sz="2200" b="1" dirty="0">
                <a:solidFill>
                  <a:srgbClr val="C00000"/>
                </a:solidFill>
                <a:latin typeface="Arial Narrow" panose="020B0606020202030204" pitchFamily="34" charset="0"/>
              </a:rPr>
              <a:t>Axle Weights – Single Coil Loads – 24 ton</a:t>
            </a:r>
          </a:p>
        </p:txBody>
      </p:sp>
      <p:sp>
        <p:nvSpPr>
          <p:cNvPr id="7" name="Text Box 7">
            <a:extLst>
              <a:ext uri="{FF2B5EF4-FFF2-40B4-BE49-F238E27FC236}">
                <a16:creationId xmlns="" xmlns:a16="http://schemas.microsoft.com/office/drawing/2014/main" id="{7FCEE75C-210C-4200-917F-9458479D4CD6}"/>
              </a:ext>
            </a:extLst>
          </p:cNvPr>
          <p:cNvSpPr txBox="1">
            <a:spLocks noChangeArrowheads="1"/>
          </p:cNvSpPr>
          <p:nvPr/>
        </p:nvSpPr>
        <p:spPr bwMode="white">
          <a:xfrm>
            <a:off x="3228502" y="621129"/>
            <a:ext cx="2300630" cy="400110"/>
          </a:xfrm>
          <a:prstGeom prst="rect">
            <a:avLst/>
          </a:prstGeom>
          <a:noFill/>
          <a:ln w="9525" algn="ctr">
            <a:solidFill>
              <a:srgbClr val="333399"/>
            </a:solidFill>
            <a:miter lim="800000"/>
            <a:headEnd/>
            <a:tailEnd/>
          </a:ln>
          <a:effectLst/>
        </p:spPr>
        <p:txBody>
          <a:bodyPr wrap="none">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en-GB" sz="2000" b="0" i="0" u="none" strike="noStrike" kern="0" cap="none" spc="0" normalizeH="0" baseline="0" noProof="0" dirty="0">
                <a:ln>
                  <a:noFill/>
                </a:ln>
                <a:solidFill>
                  <a:srgbClr val="000066"/>
                </a:solidFill>
                <a:effectLst/>
                <a:uLnTx/>
                <a:uFillTx/>
                <a:latin typeface="Arial Narrow" panose="020B0606020202030204" pitchFamily="34" charset="0"/>
              </a:rPr>
              <a:t>Trailer’s Roof supports</a:t>
            </a:r>
            <a:endParaRPr kumimoji="0" lang="en-GB" sz="1800" b="0" i="0" u="none" strike="noStrike" kern="0" cap="none" spc="0" normalizeH="0" baseline="0" noProof="0" dirty="0">
              <a:ln>
                <a:noFill/>
              </a:ln>
              <a:solidFill>
                <a:srgbClr val="000000"/>
              </a:solidFill>
              <a:effectLst/>
              <a:uLnTx/>
              <a:uFillTx/>
              <a:latin typeface="Arial Narrow" panose="020B0606020202030204" pitchFamily="34" charset="0"/>
            </a:endParaRPr>
          </a:p>
        </p:txBody>
      </p:sp>
      <p:pic>
        <p:nvPicPr>
          <p:cNvPr id="8" name="Picture 6">
            <a:extLst>
              <a:ext uri="{FF2B5EF4-FFF2-40B4-BE49-F238E27FC236}">
                <a16:creationId xmlns="" xmlns:a16="http://schemas.microsoft.com/office/drawing/2014/main" id="{4B38E2C2-962A-44BA-82E0-B5FBC6C2F651}"/>
              </a:ext>
            </a:extLst>
          </p:cNvPr>
          <p:cNvPicPr>
            <a:picLocks noChangeAspect="1" noChangeArrowheads="1"/>
          </p:cNvPicPr>
          <p:nvPr/>
        </p:nvPicPr>
        <p:blipFill>
          <a:blip r:embed="rId3" cstate="print"/>
          <a:srcRect/>
          <a:stretch>
            <a:fillRect/>
          </a:stretch>
        </p:blipFill>
        <p:spPr bwMode="white">
          <a:xfrm>
            <a:off x="565150" y="1252539"/>
            <a:ext cx="8013700" cy="3016808"/>
          </a:xfrm>
          <a:prstGeom prst="rect">
            <a:avLst/>
          </a:prstGeom>
          <a:noFill/>
          <a:ln w="9525">
            <a:noFill/>
            <a:miter lim="800000"/>
            <a:headEnd/>
            <a:tailEnd/>
          </a:ln>
        </p:spPr>
      </p:pic>
      <p:sp>
        <p:nvSpPr>
          <p:cNvPr id="9" name="Line 8">
            <a:extLst>
              <a:ext uri="{FF2B5EF4-FFF2-40B4-BE49-F238E27FC236}">
                <a16:creationId xmlns="" xmlns:a16="http://schemas.microsoft.com/office/drawing/2014/main" id="{937FCF87-E9E6-4765-AB35-21DE86D96E19}"/>
              </a:ext>
            </a:extLst>
          </p:cNvPr>
          <p:cNvSpPr>
            <a:spLocks noChangeShapeType="1"/>
          </p:cNvSpPr>
          <p:nvPr/>
        </p:nvSpPr>
        <p:spPr bwMode="white">
          <a:xfrm>
            <a:off x="4310063" y="1036638"/>
            <a:ext cx="287337" cy="576262"/>
          </a:xfrm>
          <a:prstGeom prst="line">
            <a:avLst/>
          </a:prstGeom>
          <a:noFill/>
          <a:ln w="38100">
            <a:solidFill>
              <a:srgbClr val="333399"/>
            </a:solidFill>
            <a:round/>
            <a:headEnd/>
            <a:tailEnd type="triangle" w="med" len="me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Arial" charset="0"/>
            </a:endParaRPr>
          </a:p>
        </p:txBody>
      </p:sp>
      <p:sp>
        <p:nvSpPr>
          <p:cNvPr id="10" name="Line 9">
            <a:extLst>
              <a:ext uri="{FF2B5EF4-FFF2-40B4-BE49-F238E27FC236}">
                <a16:creationId xmlns="" xmlns:a16="http://schemas.microsoft.com/office/drawing/2014/main" id="{F163A87A-8276-46A1-B0AA-9821CFE76BBC}"/>
              </a:ext>
            </a:extLst>
          </p:cNvPr>
          <p:cNvSpPr>
            <a:spLocks noChangeShapeType="1"/>
          </p:cNvSpPr>
          <p:nvPr/>
        </p:nvSpPr>
        <p:spPr bwMode="white">
          <a:xfrm flipH="1">
            <a:off x="2870199" y="1036638"/>
            <a:ext cx="1439863" cy="576262"/>
          </a:xfrm>
          <a:prstGeom prst="line">
            <a:avLst/>
          </a:prstGeom>
          <a:noFill/>
          <a:ln w="38100">
            <a:solidFill>
              <a:srgbClr val="333399"/>
            </a:solidFill>
            <a:round/>
            <a:headEnd/>
            <a:tailEnd type="triangle" w="med" len="me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Arial" charset="0"/>
            </a:endParaRPr>
          </a:p>
        </p:txBody>
      </p:sp>
      <p:sp>
        <p:nvSpPr>
          <p:cNvPr id="11" name="Line 10">
            <a:extLst>
              <a:ext uri="{FF2B5EF4-FFF2-40B4-BE49-F238E27FC236}">
                <a16:creationId xmlns="" xmlns:a16="http://schemas.microsoft.com/office/drawing/2014/main" id="{F1023B1C-EB92-4125-9323-7AC246FEBC8E}"/>
              </a:ext>
            </a:extLst>
          </p:cNvPr>
          <p:cNvSpPr>
            <a:spLocks noChangeShapeType="1"/>
          </p:cNvSpPr>
          <p:nvPr/>
        </p:nvSpPr>
        <p:spPr bwMode="white">
          <a:xfrm>
            <a:off x="4310063" y="1036638"/>
            <a:ext cx="1871662" cy="647700"/>
          </a:xfrm>
          <a:prstGeom prst="line">
            <a:avLst/>
          </a:prstGeom>
          <a:noFill/>
          <a:ln w="38100">
            <a:solidFill>
              <a:srgbClr val="333399"/>
            </a:solidFill>
            <a:round/>
            <a:headEnd/>
            <a:tailEnd type="triangle" w="med" len="me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Arial" charset="0"/>
            </a:endParaRPr>
          </a:p>
        </p:txBody>
      </p:sp>
      <p:sp>
        <p:nvSpPr>
          <p:cNvPr id="12" name="Text Box 11">
            <a:extLst>
              <a:ext uri="{FF2B5EF4-FFF2-40B4-BE49-F238E27FC236}">
                <a16:creationId xmlns="" xmlns:a16="http://schemas.microsoft.com/office/drawing/2014/main" id="{BCBFF1C1-500C-4C9F-9E9A-A380B670608C}"/>
              </a:ext>
            </a:extLst>
          </p:cNvPr>
          <p:cNvSpPr txBox="1">
            <a:spLocks noChangeArrowheads="1"/>
          </p:cNvSpPr>
          <p:nvPr/>
        </p:nvSpPr>
        <p:spPr bwMode="auto">
          <a:xfrm>
            <a:off x="2870199" y="4484600"/>
            <a:ext cx="2952750" cy="406400"/>
          </a:xfrm>
          <a:prstGeom prst="rect">
            <a:avLst/>
          </a:prstGeom>
          <a:noFill/>
          <a:ln w="9525">
            <a:solidFill>
              <a:srgbClr val="000000"/>
            </a:solidFill>
            <a:miter lim="800000"/>
            <a:headEnd/>
            <a:tailEnd/>
          </a:ln>
          <a:effectLst/>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Arial Narrow" panose="020B0606020202030204" pitchFamily="34" charset="0"/>
              </a:rPr>
              <a:t>Centre of Gravity</a:t>
            </a:r>
            <a:endParaRPr kumimoji="0" lang="en-GB" sz="1800" b="0" i="0" u="none" strike="noStrike" kern="0" cap="none" spc="0" normalizeH="0" baseline="0" noProof="0" dirty="0">
              <a:ln>
                <a:noFill/>
              </a:ln>
              <a:solidFill>
                <a:srgbClr val="000000"/>
              </a:solidFill>
              <a:effectLst/>
              <a:uLnTx/>
              <a:uFillTx/>
              <a:latin typeface="Arial Narrow" panose="020B0606020202030204" pitchFamily="34" charset="0"/>
            </a:endParaRPr>
          </a:p>
        </p:txBody>
      </p:sp>
      <p:sp>
        <p:nvSpPr>
          <p:cNvPr id="13" name="Line 12">
            <a:extLst>
              <a:ext uri="{FF2B5EF4-FFF2-40B4-BE49-F238E27FC236}">
                <a16:creationId xmlns="" xmlns:a16="http://schemas.microsoft.com/office/drawing/2014/main" id="{060C80C3-23DC-4AE4-8AC9-6A6A124C6B97}"/>
              </a:ext>
            </a:extLst>
          </p:cNvPr>
          <p:cNvSpPr>
            <a:spLocks noChangeShapeType="1"/>
          </p:cNvSpPr>
          <p:nvPr/>
        </p:nvSpPr>
        <p:spPr bwMode="auto">
          <a:xfrm flipH="1" flipV="1">
            <a:off x="4310062" y="3925889"/>
            <a:ext cx="1" cy="558711"/>
          </a:xfrm>
          <a:prstGeom prst="line">
            <a:avLst/>
          </a:prstGeom>
          <a:noFill/>
          <a:ln w="28575">
            <a:solidFill>
              <a:srgbClr val="000000"/>
            </a:solidFill>
            <a:round/>
            <a:headEnd/>
            <a:tailEnd type="triangl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Arial" charset="0"/>
            </a:endParaRPr>
          </a:p>
        </p:txBody>
      </p:sp>
      <p:sp>
        <p:nvSpPr>
          <p:cNvPr id="14" name="AutoShape 13">
            <a:extLst>
              <a:ext uri="{FF2B5EF4-FFF2-40B4-BE49-F238E27FC236}">
                <a16:creationId xmlns="" xmlns:a16="http://schemas.microsoft.com/office/drawing/2014/main" id="{A4E20F9D-EDBE-4B98-89B6-C2C0D1B7BD6C}"/>
              </a:ext>
            </a:extLst>
          </p:cNvPr>
          <p:cNvSpPr>
            <a:spLocks noChangeArrowheads="1"/>
          </p:cNvSpPr>
          <p:nvPr/>
        </p:nvSpPr>
        <p:spPr bwMode="auto">
          <a:xfrm rot="16200000">
            <a:off x="3639344" y="2162177"/>
            <a:ext cx="1223962" cy="863600"/>
          </a:xfrm>
          <a:prstGeom prst="can">
            <a:avLst>
              <a:gd name="adj" fmla="val 25000"/>
            </a:avLst>
          </a:prstGeom>
          <a:solidFill>
            <a:srgbClr val="BBE0E3">
              <a:alpha val="60001"/>
            </a:srgbClr>
          </a:soli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3804972042"/>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theme/theme1.xml><?xml version="1.0" encoding="utf-8"?>
<a:theme xmlns:a="http://schemas.openxmlformats.org/drawingml/2006/main" name="POFM Powerpoint Pr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Presentation12" id="{F417BFA1-6246-E044-B146-FE9D3E763786}" vid="{7E78F0B3-5931-4849-82DC-6FF2064029B2}"/>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POFM Powerpoint Pro</Template>
  <TotalTime>646</TotalTime>
  <Words>877</Words>
  <Application>Microsoft Office PowerPoint</Application>
  <PresentationFormat>On-screen Show (16:9)</PresentationFormat>
  <Paragraphs>94</Paragraphs>
  <Slides>14</Slides>
  <Notes>12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POFM Powerpoint Pro</vt:lpstr>
      <vt:lpstr>Axle Weights  </vt:lpstr>
      <vt:lpstr>Axle Weights - Issues</vt:lpstr>
      <vt:lpstr>Axle Weights</vt:lpstr>
      <vt:lpstr>Axle Weights – Full Length Loads – 24 ton</vt:lpstr>
      <vt:lpstr>Axle Weights – Part Length Loads – 24 ton</vt:lpstr>
      <vt:lpstr>Axle Weights – Part Length Loads – 24 ton</vt:lpstr>
      <vt:lpstr>Axle Weights – Part Length Loads – 24 ton</vt:lpstr>
      <vt:lpstr>Axle Weights – Mixed Length Loads – 24 ton</vt:lpstr>
      <vt:lpstr>Axle Weights – Single Coil Loads – 24 ton</vt:lpstr>
      <vt:lpstr>Axle Weights – Multiple Coil Loads – 24 ton</vt:lpstr>
      <vt:lpstr>Axle Weights – Signs of overloading</vt:lpstr>
      <vt:lpstr>Axle Weights – Load Restraint</vt:lpstr>
      <vt:lpstr>Axle Weights – Summary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Klinkenberg, Mira</dc:creator>
  <cp:lastModifiedBy>Reynolds, Claire</cp:lastModifiedBy>
  <cp:revision>91</cp:revision>
  <dcterms:created xsi:type="dcterms:W3CDTF">2017-01-06T08:26:31Z</dcterms:created>
  <dcterms:modified xsi:type="dcterms:W3CDTF">2019-06-27T11:37:48Z</dcterms:modified>
</cp:coreProperties>
</file>